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5"/>
  </p:notesMasterIdLst>
  <p:sldIdLst>
    <p:sldId id="258" r:id="rId2"/>
    <p:sldId id="256" r:id="rId3"/>
    <p:sldId id="268" r:id="rId4"/>
    <p:sldId id="257" r:id="rId5"/>
    <p:sldId id="380" r:id="rId6"/>
    <p:sldId id="498" r:id="rId7"/>
    <p:sldId id="381" r:id="rId8"/>
    <p:sldId id="382" r:id="rId9"/>
    <p:sldId id="383" r:id="rId10"/>
    <p:sldId id="377" r:id="rId11"/>
    <p:sldId id="385" r:id="rId12"/>
    <p:sldId id="386" r:id="rId13"/>
    <p:sldId id="384" r:id="rId14"/>
    <p:sldId id="389" r:id="rId15"/>
    <p:sldId id="391" r:id="rId16"/>
    <p:sldId id="392" r:id="rId17"/>
    <p:sldId id="394" r:id="rId18"/>
    <p:sldId id="395" r:id="rId19"/>
    <p:sldId id="393" r:id="rId20"/>
    <p:sldId id="397" r:id="rId21"/>
    <p:sldId id="400" r:id="rId22"/>
    <p:sldId id="396" r:id="rId23"/>
    <p:sldId id="398" r:id="rId24"/>
    <p:sldId id="401" r:id="rId25"/>
    <p:sldId id="403" r:id="rId26"/>
    <p:sldId id="404" r:id="rId27"/>
    <p:sldId id="378" r:id="rId28"/>
    <p:sldId id="419" r:id="rId29"/>
    <p:sldId id="476" r:id="rId30"/>
    <p:sldId id="477" r:id="rId31"/>
    <p:sldId id="420" r:id="rId32"/>
    <p:sldId id="422" r:id="rId33"/>
    <p:sldId id="423" r:id="rId34"/>
    <p:sldId id="424" r:id="rId35"/>
    <p:sldId id="421" r:id="rId36"/>
    <p:sldId id="409" r:id="rId37"/>
    <p:sldId id="425" r:id="rId38"/>
    <p:sldId id="426" r:id="rId39"/>
    <p:sldId id="432" r:id="rId40"/>
    <p:sldId id="428" r:id="rId41"/>
    <p:sldId id="427" r:id="rId42"/>
    <p:sldId id="431" r:id="rId43"/>
    <p:sldId id="429" r:id="rId44"/>
    <p:sldId id="430" r:id="rId45"/>
    <p:sldId id="433" r:id="rId46"/>
    <p:sldId id="434" r:id="rId47"/>
    <p:sldId id="435" r:id="rId48"/>
    <p:sldId id="436" r:id="rId49"/>
    <p:sldId id="437" r:id="rId50"/>
    <p:sldId id="438" r:id="rId51"/>
    <p:sldId id="443" r:id="rId52"/>
    <p:sldId id="444" r:id="rId53"/>
    <p:sldId id="439" r:id="rId54"/>
    <p:sldId id="440" r:id="rId55"/>
    <p:sldId id="441" r:id="rId56"/>
    <p:sldId id="442" r:id="rId57"/>
    <p:sldId id="445" r:id="rId58"/>
    <p:sldId id="446" r:id="rId59"/>
    <p:sldId id="447" r:id="rId60"/>
    <p:sldId id="448" r:id="rId61"/>
    <p:sldId id="449" r:id="rId62"/>
    <p:sldId id="450" r:id="rId63"/>
    <p:sldId id="451" r:id="rId64"/>
    <p:sldId id="452" r:id="rId65"/>
    <p:sldId id="484" r:id="rId66"/>
    <p:sldId id="485" r:id="rId67"/>
    <p:sldId id="486" r:id="rId68"/>
    <p:sldId id="487" r:id="rId69"/>
    <p:sldId id="379" r:id="rId70"/>
    <p:sldId id="453" r:id="rId71"/>
    <p:sldId id="371" r:id="rId72"/>
    <p:sldId id="460" r:id="rId73"/>
    <p:sldId id="373" r:id="rId74"/>
    <p:sldId id="454" r:id="rId75"/>
    <p:sldId id="457" r:id="rId76"/>
    <p:sldId id="459" r:id="rId77"/>
    <p:sldId id="455" r:id="rId78"/>
    <p:sldId id="469" r:id="rId79"/>
    <p:sldId id="461" r:id="rId80"/>
    <p:sldId id="470" r:id="rId81"/>
    <p:sldId id="463" r:id="rId82"/>
    <p:sldId id="464" r:id="rId83"/>
    <p:sldId id="462" r:id="rId84"/>
    <p:sldId id="465" r:id="rId85"/>
    <p:sldId id="494" r:id="rId86"/>
    <p:sldId id="496" r:id="rId87"/>
    <p:sldId id="497" r:id="rId88"/>
    <p:sldId id="495" r:id="rId89"/>
    <p:sldId id="466" r:id="rId90"/>
    <p:sldId id="468" r:id="rId91"/>
    <p:sldId id="488" r:id="rId92"/>
    <p:sldId id="489" r:id="rId93"/>
    <p:sldId id="490" r:id="rId94"/>
    <p:sldId id="491" r:id="rId95"/>
    <p:sldId id="492" r:id="rId96"/>
    <p:sldId id="493" r:id="rId97"/>
    <p:sldId id="471" r:id="rId98"/>
    <p:sldId id="473" r:id="rId99"/>
    <p:sldId id="472" r:id="rId100"/>
    <p:sldId id="474" r:id="rId101"/>
    <p:sldId id="475" r:id="rId102"/>
    <p:sldId id="499" r:id="rId103"/>
    <p:sldId id="500" r:id="rId104"/>
    <p:sldId id="501" r:id="rId105"/>
    <p:sldId id="502" r:id="rId106"/>
    <p:sldId id="503" r:id="rId107"/>
    <p:sldId id="478" r:id="rId108"/>
    <p:sldId id="479" r:id="rId109"/>
    <p:sldId id="482" r:id="rId110"/>
    <p:sldId id="483" r:id="rId111"/>
    <p:sldId id="481" r:id="rId112"/>
    <p:sldId id="480" r:id="rId113"/>
    <p:sldId id="273" r:id="rId114"/>
  </p:sldIdLst>
  <p:sldSz cx="12192000" cy="6858000"/>
  <p:notesSz cx="6858000" cy="9144000"/>
  <p:embeddedFontLst>
    <p:embeddedFont>
      <p:font typeface="STKaiti" panose="02010600040101010101" pitchFamily="2" charset="-122"/>
      <p:regular r:id="rId116"/>
    </p:embeddedFont>
    <p:embeddedFont>
      <p:font typeface="STSong" panose="02010600040101010101" pitchFamily="2" charset="-122"/>
      <p:regular r:id="rId117"/>
    </p:embeddedFont>
    <p:embeddedFont>
      <p:font typeface="Hack" panose="02010600030101010101" charset="0"/>
      <p:regular r:id="rId118"/>
    </p:embeddedFont>
    <p:embeddedFont>
      <p:font typeface="Hack Nerd Font" panose="020B0609030202020204" pitchFamily="50" charset="0"/>
      <p:regular r:id="rId119"/>
    </p:embeddedFont>
    <p:embeddedFont>
      <p:font typeface="等线" panose="02010600030101010101" pitchFamily="2" charset="-122"/>
      <p:regular r:id="rId120"/>
      <p:bold r:id="rId121"/>
    </p:embeddedFont>
    <p:embeddedFont>
      <p:font typeface="等线 Light" panose="02010600030101010101" pitchFamily="2" charset="-122"/>
      <p:regular r:id="rId122"/>
    </p:embeddedFont>
    <p:embeddedFont>
      <p:font typeface="微软雅黑" panose="020B0503020204020204" pitchFamily="34" charset="-122"/>
      <p:regular r:id="rId123"/>
      <p:bold r:id="rId1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875F"/>
    <a:srgbClr val="262728"/>
    <a:srgbClr val="098658"/>
    <a:srgbClr val="B13E3F"/>
    <a:srgbClr val="990000"/>
    <a:srgbClr val="434C69"/>
    <a:srgbClr val="CEE4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08" autoAdjust="0"/>
    <p:restoredTop sz="95184" autoAdjust="0"/>
  </p:normalViewPr>
  <p:slideViewPr>
    <p:cSldViewPr snapToGrid="0" showGuides="1">
      <p:cViewPr varScale="1">
        <p:scale>
          <a:sx n="98" d="100"/>
          <a:sy n="98" d="100"/>
        </p:scale>
        <p:origin x="96"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5T15:26:27.252"/>
    </inkml:context>
    <inkml:brush xml:id="br0">
      <inkml:brushProperty name="width" value="0.05" units="cm"/>
      <inkml:brushProperty name="height" value="0.05" units="cm"/>
      <inkml:brushProperty name="color" value="#FFFFFF"/>
    </inkml:brush>
  </inkml:definitions>
  <inkml:trace contextRef="#ctx0" brushRef="#br0">1108 305 24575,'116'0'0,"87"-1"0,224 28 0,75 32 0,-463-58 0,-28-6 0,-24-8 0,-60-23 0,-1 3 0,-128-38 0,126 45 0,-33-11 0,-242-75 0,285 95 0,0 3 0,0 3 0,-98-4 0,148 15 0,0 1 0,-1 0 0,1 2 0,0 0 0,0 1 0,1 0 0,-18 8 0,-2 3 0,-60 36 0,92-49 0,-1 0 0,1 0 0,0 0 0,0 1 0,0-1 0,0 1 0,0 0 0,1-1 0,-1 1 0,-3 5 0,6-7 0,0-1 0,0 1 0,0 0 0,-1-1 0,1 1 0,0 0 0,0-1 0,0 1 0,0 0 0,0-1 0,0 1 0,0 0 0,0-1 0,0 1 0,0-1 0,1 1 0,-1 0 0,0-1 0,0 1 0,1 0 0,-1-1 0,0 1 0,1 0 0,23 13 0,216 51 0,-170-49 0,243 44 0,-253-52 0,1-3 0,0-3 0,76-7 0,-114-1 0,-23 6 0,0 0 0,0-1 0,0 1 0,0 0 0,0 0 0,0-1 0,0 1 0,0 0 0,0 0 0,0-1 0,0 1 0,0 0 0,-1 0 0,1-1 0,0 1 0,0 0 0,0 0 0,0-1 0,-1 1 0,1 0 0,0 0 0,0 0 0,0 0 0,-1-1 0,1 1 0,0 0 0,0 0 0,-1 0 0,1 0 0,0 0 0,0 0 0,-1 0 0,1 0 0,0 0 0,0-1 0,-1 1 0,1 0 0,0 0 0,-1 1 0,-50-11 0,-337 1 0,113 6 0,-830-63 0,1304 68 0,858 46 0,-1137-50 0,8-1 0,0 3 0,-106 13 0,137 2 0,30-5 0,11-9 0,0-1 0,1 1 0,-1-1 0,1 1 0,-1-1 0,1 1 0,-1-1 0,1 1 0,-1-1 0,1 0 0,-1 1 0,1-1 0,0 0 0,-1 1 0,1-1 0,-1 0 0,1 0 0,0 1 0,-1-1 0,1 0 0,0 0 0,0 0 0,-1 0 0,1 0 0,1 0 0,9 0 0,1 0 0,-1 0 0,1-1 0,-1-1 0,1 0 0,-1 0 0,0-1 0,0-1 0,0 0 0,0 0 0,-1-1 0,1 0 0,-1-1 0,-1 0 0,1-1 0,12-11 0,-21 17 0,0 0 0,0 1 0,-1-1 0,1 0 0,0 0 0,0 1 0,-1-1 0,1 0 0,0 0 0,-1 0 0,1 0 0,-1 0 0,0 0 0,1 0 0,-1 0 0,0 0 0,1 0 0,-1 0 0,0 0 0,0 0 0,0 0 0,0 0 0,0 0 0,0 0 0,0 0 0,0 0 0,0 0 0,-1 0 0,1-2 0,-2 1 0,1 1 0,-1 0 0,1-1 0,-1 1 0,0 0 0,1 0 0,-1 0 0,0 0 0,0 0 0,0 0 0,0 1 0,1-1 0,-1 1 0,-3-1 0,-12-2 0,1 1 0,-31 0 0,43 2 0,2 0 0,-11 0 0,0 0 0,0 1 0,-24 4 0,35-5 0,1 1 0,-1-1 0,0 0 0,0 1 0,1-1 0,-1 1 0,0-1 0,1 1 0,-1 0 0,1 0 0,-1 0 0,1 0 0,-1 0 0,1 0 0,-1 0 0,1 0 0,0 1 0,0-1 0,0 0 0,-1 1 0,1-1 0,1 1 0,-1-1 0,0 1 0,0-1 0,0 1 0,1 0 0,-1 0 0,1-1 0,0 1 0,-1 0 0,1 0 0,0-1 0,0 1 0,0 0 0,0 0 0,0-1 0,1 4 0,2 3 0,0-1 0,1 0 0,0 1 0,0-1 0,0-1 0,1 1 0,0-1 0,1 0 0,-1 0 0,1 0 0,0-1 0,0 0 0,1 0 0,0 0 0,0-1 0,0 0 0,0 0 0,0-1 0,1 0 0,12 3 0,4 1 0,0 0 0,1-2 0,0-1 0,0-1 0,36 0 0,-53-3 0,1-1 0,-1 0 0,1-1 0,-1 0 0,0 0 0,0-1 0,0 0 0,0 0 0,0-1 0,8-5 0,-14 8 0,0 0 0,0 0 0,0-1 0,-1 1 0,1 0 0,-1 0 0,1-1 0,-1 1 0,1-1 0,-1 0 0,0 1 0,0-1 0,0 0 0,0 0 0,0 0 0,0 1 0,0-1 0,0 0 0,-1 0 0,1 0 0,-1 0 0,0 0 0,0-1 0,1 1 0,-1 0 0,0 0 0,-1 0 0,1 0 0,0 0 0,-1 0 0,1 0 0,-1 0 0,1 0 0,-1 0 0,0 0 0,0 0 0,0 1 0,0-1 0,0 0 0,0 0 0,-1 1 0,1-1 0,-1 1 0,1-1 0,-1 1 0,-1-2 0,-3-1 0,0-1 0,0 1 0,0 0 0,0 1 0,-1-1 0,1 1 0,-1 0 0,0 1 0,0 0 0,0 0 0,0 0 0,-15 0 0,-11-1 0,-52 3 0,47 1 0,-191 3 0,226-4 0,-1 0 0,1 0 0,0 1 0,0-1 0,0 1 0,0 0 0,-1 0 0,1 0 0,1 1 0,-1-1 0,0 1 0,0-1 0,0 1 0,-4 4 0,7-6 0,-1 1 0,1 0 0,0-1 0,-1 1 0,1-1 0,0 1 0,-1 0 0,1-1 0,0 1 0,0-1 0,0 1 0,-1 0 0,1-1 0,0 1 0,0 0 0,0 0 0,0-1 0,0 1 0,0 0 0,1-1 0,-1 1 0,0 0 0,0-1 0,0 1 0,1 1 0,0 0 0,1-1 0,-1 1 0,1 0 0,-1 0 0,1-1 0,0 1 0,-1-1 0,1 0 0,0 1 0,0-1 0,4 2 0,9 4 0,1-1 0,-1-1 0,1 0 0,0-1 0,0-1 0,17 2 0,101 2 0,-128-6 0,2-1 0,-4 1 0,0-1 0,0 1 0,0-1 0,0 0 0,0 0 0,0-1 0,0 1 0,0-1 0,0 0 0,0 0 0,-1 0 0,1 0 0,0-1 0,5-2 0,-9 3 0,0 1 0,0-1 0,0 1 0,0-1 0,0 1 0,0-1 0,0 1 0,0-1 0,0 1 0,0-1 0,0 1 0,0-1 0,0 1 0,-1-1 0,1 1 0,0 0 0,0-1 0,0 1 0,-1-1 0,1 1 0,0 0 0,-1-1 0,1 1 0,0-1 0,-1 1 0,1 0 0,0 0 0,-1-1 0,1 1 0,-1 0 0,1 0 0,-1-1 0,1 1 0,-1 0 0,-20-11 0,-42-9 0,-1 2 0,-1 2 0,0 4 0,-72-5 0,48 6 0,87 10 0,0 1 0,0-1 0,0 1 0,1-1 0,-1 1 0,0 0 0,0 0 0,0 0 0,0 0 0,0 0 0,0 1 0,0-1 0,0 0 0,0 1 0,0-1 0,1 1 0,-1 0 0,-3 1 0,5-1 0,0 0 0,0 0 0,0 1 0,0-1 0,1 0 0,-1 0 0,0 0 0,1 0 0,-1 0 0,0-1 0,1 1 0,-1 0 0,1 0 0,0 0 0,-1 0 0,1 0 0,0-1 0,-1 1 0,1 0 0,0 0 0,0-1 0,0 1 0,1 0 0,65 46 0,-66-46 0,26 15 0,0-1 0,43 17 0,-65-29 0,1-1 0,0 0 0,0 0 0,1 0 0,-1-1 0,0 0 0,1 0 0,-1 0 0,0-1 0,1 0 0,-1 0 0,1-1 0,-1 0 0,0 0 0,0 0 0,1-1 0,-1 0 0,11-5 0,-17 7 0,1 0 0,-1 0 0,1 0 0,-1 0 0,0 0 0,1-1 0,-1 1 0,1 0 0,-1 0 0,0 0 0,1-1 0,-1 1 0,0 0 0,1-1 0,-1 1 0,0 0 0,1-1 0,-1 1 0,0 0 0,0-1 0,1 1 0,-1-1 0,0 1 0,0 0 0,0-1 0,0 1 0,1-1 0,-1 1 0,0-1 0,0 1 0,0-1 0,0 1 0,0-1 0,0 1 0,0 0 0,0-1 0,0 1 0,-1-1 0,1 1 0,0-1 0,0 1 0,0 0 0,0-1 0,-1 0 0,-24-9 0,-36 3 0,-199 7 0,1096 0 0,-1626 0 0,1593 62 0,-361-17 0,104-5 0,-511-40 0,-34-3 0,-6 0 0,-53-13 0,-47-4 0,-1 5 0,-120-3 0,-220 16 0,260 4 0,46 1 0,27 0 0,-113-11 0,205 3 0,26 1 0,35-2 0,598-2 0,-403 10 0,650-1 0,-2384-1 0,1469 0 0,-2 1 0,-55-7 0,84 6 0,1-1 0,-1 1 0,1-1 0,-1 1 0,1-1 0,-1 0 0,1 0 0,0 0 0,-1 0 0,-3-2 0,6 2 0,0 1 0,0 0 0,0-1 0,0 1 0,0 0 0,-1-1 0,1 1 0,0 0 0,0 0 0,0-1 0,0 1 0,0-1 0,0 1 0,0 0 0,0-1 0,0 1 0,0 0 0,0-1 0,1 1 0,-1 0 0,0 0 0,0-1 0,0 1 0,0 0 0,0-1 0,1 1 0,-1 0 0,0 0 0,0-1 0,0 1 0,1 0 0,-1 0 0,0-1 0,1 1 0,-1 0 0,0 0 0,0 0 0,1-1 0,-1 1 0,0 0 0,1 0 0,7-4 0,-1 1 0,1 0 0,0 0 0,14-3 0,70-12 0,134-10 0,94 14 0,-141 9 0,385-6 0,-289 8 0,-1114 28 0,-171 2 0,936-27 0,73 0 0,0 0 0,0 0 0,0 1 0,0-1 0,0 0 0,0 0 0,0 0 0,0 0 0,0 0 0,0 0 0,0-1 0,0 1 0,0 0 0,0 0 0,0-1 0,0 1 0,0 0 0,0-1 0,1 1 0,-1-1 0,0 1 0,0-1 0,-1-1 0,27-6 0,49-6 0,147-7 0,87 17 0,-180 4 0,767 2 0,-1054-2 0,-505 5 0,9 32 0,618-34 0,13-1 0,0 0 0,-45 12 0,66-11 0,10 1 0,19 0 0,597-4 0,-561-2 0,100-16 0,-161 18 0,1 0 0,-1 0 0,1 0 0,-1 0 0,0 0 0,1-1 0,-1 1 0,1 0 0,-1-1 0,0 0 0,1 1 0,-1-1 0,0 0 0,0 1 0,1-1 0,-1 0 0,0 0 0,0 0 0,0 0 0,0 0 0,1-2 0,-3 2 0,-1 0 0,0 0 0,1 1 0,-1-1 0,0 0 0,1 1 0,-1-1 0,0 1 0,0-1 0,0 1 0,1 0 0,-1 0 0,0 0 0,0 0 0,0 0 0,0 0 0,1 0 0,-1 1 0,-2 0 0,-318 23 0,-286 14 0,581-37 0,-1-2 0,0 0 0,-42-8 0,69 9 0,-1 0 0,1-1 0,-1 1 0,1 0 0,-1-1 0,1 1 0,-1-1 0,1 0 0,0 1 0,-1-1 0,1 0 0,0 0 0,0 0 0,0 0 0,-1 0 0,1 0 0,-2-2 0,3 2 0,0 0 0,0 1 0,0-1 0,0 0 0,0 1 0,0-1 0,0 0 0,0 1 0,1-1 0,-1 0 0,0 0 0,0 1 0,0-1 0,1 0 0,-1 1 0,0-1 0,1 1 0,-1-1 0,0 0 0,1 1 0,-1-1 0,1 1 0,-1-1 0,1 1 0,0-1 0,5-3 0,0-1 0,0 2 0,0-1 0,0 1 0,0 0 0,7-2 0,46-14 0,0 3 0,1 3 0,105-10 0,183 13 0,-625 36 0,172-16 0,-119 26 0,246-31 0,28-3 0,222-17 0,-99 2 0,-241 41 0,-113 45 0,-166 58 0,339-129 0,-5 3 0,1-1 0,-1-1 0,0 0 0,-1-1 0,-24 1 0,38-3 0,-1 0 0,1 1 0,-1-1 0,1 0 0,-1 0 0,0 0 0,1 0 0,-1 0 0,1 0 0,-1-1 0,1 1 0,-1 0 0,1 0 0,-1 0 0,1 0 0,-1-1 0,1 1 0,-1 0 0,1 0 0,-1-1 0,1 1 0,-1 0 0,1-1 0,-1 1 0,1-1 0,0 1 0,-1-1 0,1 1 0,0 0 0,-1-1 0,1 1 0,0-1 0,0 1 0,0-1 0,-1 0 0,1 0 0,12-20 0,32-15 0,-17 20 0,1 1 0,0 1 0,1 2 0,0 0 0,1 2 0,0 2 0,47-9 0,227-9 0,-285 25 0,1204-8 0,-625 12 0,-624 0 0,0 0 0,-29 8 0,-15 2 0,-561 48 0,1-35 0,627-26 0,-60 2 0,-22 2 0,0-4 0,-88-11 0,123 1 0,51 10 0,-1 0 0,1-1 0,-1 1 0,1 0 0,-1 0 0,0 0 0,1-1 0,-1 1 0,0 0 0,1 0 0,-1-1 0,0 1 0,1 0 0,-1-1 0,0 1 0,1 0 0,-1-1 0,0 1 0,0-1 0,0 1 0,1 0 0,-1-1 0,0 1 0,0-1 0,0 1 0,0-1 0,0 1 0,0 0 0,0-1 0,0 1 0,0-1 0,0 1 0,0-1 0,0 1 0,0-1 0,0 1 0,0 0 0,0-1 0,0 1 0,-1-1 0,1 1 0,0 0 0,0-1 0,-1 1 0,1-1 0,0 1 0,0 0 0,-1 0 0,1-1 0,0 1 0,-1 0 0,1-1 0,-1 1 0,1 0 0,0 0 0,-1 0 0,1-1 0,-1 1 0,1 0 0,0 0 0,-1 0 0,1 0 0,-1 0 0,1 0 0,-1 0 0,35-14 0,13 2 0,1 2 0,0 3 0,52-3 0,153 5 0,-163 5 0,1230 2 0,-1992 23 0,-161 73 0,818-96 0,22-2 0,28-4 0,906-89 0,8 64 0,-882 29 0,15 0 0,147-20 0,-261 18 0,-32 3 0,-405 28 0,202-14 0,211-14 0,42-2 0,1 1 0,-1 0 0,1 1 0,-1 0 0,1 1 0,-1 0 0,1 1 0,0 1 0,-21 9 0,34-13 0,1 0 0,-1 0 0,0 0 0,1 0 0,-1 0 0,0 0 0,1 0 0,-1 0 0,0 0 0,1 0 0,-1 0 0,0 0 0,1 0 0,-1 0 0,0 1 0,0-1 0,1 0 0,-1 0 0,0 0 0,1 0 0,-1 1 0,0-1 0,0 0 0,0 0 0,1 1 0,-1-1 0,0 0 0,0 1 0,0-1 0,1 0 0,-1 0 0,0 1 0,0-1 0,0 0 0,0 1 0,0-1 0,0 0 0,0 1 0,0-1 0,0 0 0,0 1 0,0-1 0,0 0 0,0 1 0,0-1 0,0 0 0,0 1 0,0-1 0,0 0 0,-1 1 0,1-1 0,0 0 0,0 1 0,0-1 0,-1 0 0,1 0 0,0 1 0,0-1 0,0 0 0,-1 0 0,1 1 0,0-1 0,-1 0 0,1 0 0,0 0 0,-1 1 0,34 4 0,453 4 0,-308-11 0,537 0 0,-1062-10 0,26 0 0,-83 13 0,-153-3 0,549 2 0,-4 0 0,1 0 0,-1-1 0,1-1 0,-19-4 0,28 2 0,9 0 0,13-2 0,46-4 0,0 2 0,105 3 0,-108 4 0,338 1 0,88-2 0,-1165 5 0,350-5 0,220 4 0,53 0 0,1-1 0,0-3 0,-67-11 0,118 13 0,1 0 0,0 0 0,-1 0 0,1 0 0,0 0 0,0 0 0,-1 0 0,1 0 0,0 0 0,0 0 0,-1 0 0,1 0 0,0 0 0,0 0 0,-1 0 0,1 0 0,0-1 0,0 1 0,-1 0 0,1 0 0,0 0 0,0 0 0,-1 0 0,1-1 0,0 1 0,0 0 0,0 0 0,-1 0 0,1 0 0,0-1 0,0 1 0,0 0 0,0 0 0,0-1 0,-1 1 0,1 0 0,0 0 0,0-1 0,0 1 0,0 0 0,0 0 0,0-1 0,0 1 0,0 0 0,0-1 0,14-7 0,28-5 0,112-19 0,231-19 0,-259 37 0,634-44 0,-650 51 0,-360 11 0,7-1 0,-475 54 0,217-14 0,227-23 0,563-37 0,379-15 0,-26 30 0,-138 1 0,-1046 41 0,255-13 0,-529 28 0,780-54 0,72-10 0,-30 7 0,232-47 0,3 10 0,1 11 0,351 4 0,-565 26 0,-66-1 0,9 1 0,-941 84 0,941-80 0,29-6 0,0 0 0,1 0 0,-1 0 0,0 0 0,0 0 0,0 0 0,0 0 0,0 0 0,0 0 0,1 0 0,-1 0 0,0 0 0,0 0 0,0 0 0,0 0 0,0 0 0,0 0 0,1 0 0,-1 0 0,0 0 0,0 0 0,0 0 0,0 0 0,0 0 0,0 0 0,1 0 0,-1 0 0,0 0 0,0 0 0,0 0 0,0 1 0,0-1 0,0 0 0,0 0 0,0 0 0,0 0 0,1 0 0,-1 0 0,0 0 0,0 0 0,0 1 0,0-1 0,0 0 0,0 0 0,0 0 0,0 0 0,0 0 0,0 0 0,0 1 0,0-1 0,0 0 0,0 0 0,0 0 0,0 0 0,0 0 0,0 0 0,0 1 0,0-1 0,0 0 0,0 0 0,0 0 0,0 0 0,-1 0 0,54 3 0,517-29 0,45 0 0,-696 31 0,-123 23 0,92-11 0,-666 102 0,753-115 0,33-5 0,41-6 0,571-69 0,-589 73 0,44-5 0,124 3 0,-234 6 0,1 1 0,0 2 0,0 1 0,0 2 0,-55 18 0,85-21 0,15-1 0,21-1 0,-14-1 0,146-3 0,-146 1 0,0-1 0,0-1 0,0-1 0,0 0 0,-1-1 0,31-13 0,-48 18 0,0 0 0,0 0 0,0 0 0,1 0 0,-1 0 0,0 0 0,0 0 0,0 0 0,1 0 0,-1 0 0,0-1 0,0 1 0,0 0 0,1 0 0,-1 0 0,0 0 0,0 0 0,0 0 0,0 0 0,0 0 0,1-1 0,-1 1 0,0 0 0,0 0 0,0 0 0,0 0 0,0-1 0,0 1 0,0 0 0,0 0 0,1 0 0,-1 0 0,0-1 0,0 1 0,0 0 0,0 0 0,0 0 0,0-1 0,0 1 0,0 0 0,0 0 0,0 0 0,0-1 0,0 1 0,0 0 0,-1 0 0,1 0 0,0-1 0,0 1 0,0 0 0,0 0 0,-13-4 0,-20 1 0,-23 10 0,52-6 0,0-1 0,0 1 0,1 0 0,-1 1 0,0-1 0,1 0 0,-1 1 0,1 0 0,-1 0 0,1 0 0,0 0 0,-3 4 0,6-6 0,0 0 0,-1 0 0,1 0 0,0 0 0,0 0 0,0 0 0,0 0 0,0 1 0,-1-1 0,1 0 0,0 0 0,0 0 0,0 0 0,0 0 0,0 1 0,0-1 0,0 0 0,0 0 0,0 0 0,0 0 0,0 1 0,0-1 0,0 0 0,0 0 0,0 0 0,0 1 0,0-1 0,0 0 0,0 0 0,0 0 0,0 0 0,0 1 0,0-1 0,0 0 0,0 0 0,0 0 0,0 0 0,0 1 0,0-1 0,0 0 0,1 0 0,-1 0 0,0 0 0,0 0 0,0 1 0,1-1 0,10 1 0,16-5 0,225-63 0,-252 67 0,1 0 0,0 0 0,0 0 0,0 0 0,-1-1 0,1 1 0,0 0 0,0 0 0,-1-1 0,1 1 0,0 0 0,-1-1 0,1 1 0,0-1 0,-1 1 0,1-1 0,-1 1 0,1-1 0,0 1 0,-1-1 0,0 0 0,1 1 0,0-2 0,-17-3 0,-39 3 0,52 2 0,-43 0 0,1 3 0,-1 1 0,-54 13 0,169-13 0,-30-5 0,41 2 0,-81 3 0,-11 4 0,-19 5 0,-34 8 0,-193 52 0,336-100 0,-51 16 0,34-14 0,-17 7 0,60-17 0,-162 50 0,-288 58 0,326-71 0,23-3 0,33-6 0,348-62 0,-347 56 0,-37 13 0,0 0 0,0 0 0,0 0 0,0 0 0,0 0 0,0 0 0,0 0 0,0 0 0,0 0 0,-1 0 0,1 0 0,0 0 0,0-1 0,0 1 0,0 0 0,0 0 0,0 0 0,0 0 0,0 0 0,0 0 0,0 0 0,0 0 0,0 0 0,0 0 0,0 0 0,0 0 0,0 0 0,0-1 0,0 1 0,0 0 0,0 0 0,0 0 0,0 0 0,0 0 0,0 0 0,0 0 0,0 0 0,0 0 0,0 0 0,0 0 0,0-1 0,0 1 0,0 0 0,0 0 0,0 0 0,0 0 0,0 0 0,0 0 0,0 0 0,0 0 0,0 0 0,0 0 0,1 0 0,-1 0 0,-23 2 0,-8 4 0,-6-1 0,1 2 0,-1 2 0,-64 25 0,101-34 0,0 0 0,0 0 0,0 0 0,-1 0 0,1 0 0,0 0 0,0 0 0,0 0 0,0 0 0,0 0 0,0 0 0,0 0 0,-1 0 0,1 0 0,0 0 0,0 0 0,0 0 0,0 0 0,0 0 0,0 1 0,0-1 0,0 0 0,0 0 0,0 0 0,0 0 0,-1 0 0,1 0 0,0 0 0,0 0 0,0 0 0,0 1 0,0-1 0,0 0 0,0 0 0,0 0 0,0 0 0,0 0 0,0 0 0,0 0 0,0 1 0,0-1 0,0 0 0,0 0 0,0 0 0,0 0 0,0 0 0,0 0 0,0 0 0,0 0 0,0 1 0,0-1 0,1 0 0,-1 0 0,0 0 0,0 0 0,0 0 0,0 0 0,0 0 0,0 0 0,0 0 0,0 0 0,0 1 0,1-1 0,10 3 0,17 0 0,7-2 0,-1-3 0,1-1 0,0-1 0,65-17 0,-81 11 0,-31 3 0,-35 2 0,35 4 0,-189 1 0,441-39 0,-221 36 0,-79 12 0,27-4 0,1 1 0,-36 11 0,47-7 0,21-10 0,-1 0 0,1 0 0,0 0 0,0 0 0,0 0 0,0 1 0,-1-1 0,1 0 0,0 0 0,0 0 0,0 0 0,0 0 0,0 0 0,0 1 0,0-1 0,-1 0 0,1 0 0,0 0 0,0 0 0,0 1 0,0-1 0,0 0 0,0 0 0,0 0 0,0 1 0,0-1 0,0 0 0,0 0 0,0 0 0,0 0 0,0 1 0,0-1 0,0 0 0,0 0 0,0 0 0,0 1 0,0-1 0,1 0 0,-1 0 0,0 0 0,0 0 0,0 0 0,0 1 0,0-1 0,0 0 0,1 0 0,1 1 0,0 0 0,1 0 0,-1-1 0,1 1 0,-1-1 0,1 0 0,0 0 0,-1 0 0,1 0 0,-1 0 0,1 0 0,2-1 0,17-2 0,-1-1 0,1-1 0,33-13 0,-51 14 0,-12 3 0,-15 1 0,-19 5 0,0 2 0,-69 21 0,232-49 0,-46 11 0,-44 7 0,46-11 0,-77 14 0,1 1 0,-1-1 0,0 0 0,1 0 0,-1 0 0,1 0 0,-1 0 0,1 0 0,-1 0 0,0 0 0,1-1 0,-1 1 0,1 0 0,-1 0 0,0 0 0,1 0 0,-1-1 0,0 1 0,1 0 0,-1 0 0,0 0 0,1-1 0,-1 1 0,0 0 0,1-1 0,-1 1 0,0 0 0,0-1 0,1 1 0,-1 0 0,0-1 0,0 1 0,0-1 0,1 1 0,-1 0 0,0-1 0,0 0 0,-17-4 0,-35-1 0,-853 2 0,487 7 0,261-4 0,143 0 0,13-2 0,26-2 0,367-42 0,486 4 0,-749 43 0,-423 5 0,51-3 0,3 12 0,-292 54 0,515-64 0,2-2 0,1 1 0,0 1 0,-24 8 0,38-12 0,1 0 0,-1 0 0,0 1 0,0-1 0,0 0 0,0 0 0,1 0 0,-1 0 0,0 0 0,0 0 0,0 0 0,0 0 0,0 1 0,1-1 0,-1 0 0,0 0 0,0 0 0,0 0 0,0 1 0,0-1 0,0 0 0,0 0 0,0 0 0,0 0 0,0 1 0,0-1 0,0 0 0,0 0 0,0 0 0,0 1 0,0-1 0,0 0 0,0 0 0,0 0 0,0 0 0,0 1 0,0-1 0,0 0 0,0 0 0,0 0 0,0 0 0,0 1 0,0-1 0,0 0 0,0 0 0,-1 0 0,1 0 0,0 1 0,0-1 0,0 0 0,0 0 0,0 0 0,-1 0 0,1 0 0,0 0 0,0 0 0,0 0 0,0 0 0,-1 1 0,21 2 0,396 0 0,-232-6 0,103 3 0,-248 3 0,-39-3 0,0 0 0,0 0 0,0 0 0,1 0 0,-1 0 0,0 0 0,0 0 0,0 0 0,0 0 0,0 0 0,1 0 0,-1 0 0,0 0 0,0 0 0,0 0 0,0 0 0,0 0 0,1 0 0,-1 0 0,0 0 0,0 0 0,0 0 0,0 0 0,0 0 0,0 0 0,1 0 0,-1 0 0,0 0 0,0 0 0,0 1 0,0-1 0,0 0 0,0 0 0,0 0 0,1 0 0,-1 0 0,0 0 0,0 0 0,0 1 0,0-1 0,0 0 0,0 0 0,0 0 0,0 0 0,0 0 0,0 1 0,0-1 0,0 0 0,0 0 0,0 0 0,0 0 0,0 0 0,0 1 0,0-1 0,0 0 0,0 0 0,0 0 0,0 0 0,0 0 0,0 1 0,0-1 0,0 0 0,-13 6 0,-21 2 0,-173 19 0,-13 2 0,60-8 0,201-27 0,0-1 0,0-2 0,-1-2 0,40-17 0,-72 20 0,-19 4 0,-28 0 0,38 4 0,-160 2 0,-229 32 0,320-25 0,42-5 0,28-4 0,0 0 0,0 0 0,0 0 0,0 0 0,1 0 0,-1 0 0,0 0 0,0 0 0,0 0 0,0 0 0,0 0 0,0 0 0,0 0 0,0 0 0,0 0 0,0 0 0,0 0 0,0 1 0,0-1 0,1 0 0,-1 0 0,0 0 0,0 0 0,0 0 0,0 0 0,0 0 0,0 0 0,0 0 0,0 0 0,0 0 0,0 1 0,0-1 0,0 0 0,0 0 0,0 0 0,0 0 0,0 0 0,0 0 0,46 2 0,748-36 0,-468 15 0,-643 50 0,-93 24 0,-121 21 0,502-69 0,30-7 0,-1 0 0,0 0 0,0 1 0,0-1 0,0 0 0,0 0 0,0 0 0,0 0 0,0 0 0,0 0 0,0 0 0,0 0 0,0 0 0,0 1 0,1-1 0,-1 0 0,0 0 0,0 0 0,0 0 0,0 0 0,0 0 0,0 1 0,0-1 0,0 0 0,0 0 0,0 0 0,0 0 0,0 0 0,-1 0 0,1 0 0,0 0 0,0 1 0,0-1 0,0 0 0,0 0 0,0 0 0,0 0 0,0 0 0,0 0 0,0 0 0,0 0 0,0 0 0,0 1 0,-1-1 0,1 0 0,0 0 0,0 0 0,0 0 0,0 0 0,0 0 0,0 0 0,0 0 0,0 0 0,-1 0 0,1 0 0,0 0 0,0 0 0,0 0 0,0 0 0,0 0 0,0 0 0,-1 0 0,1 0 0,0 0 0,44 3 0,813-6 0,-1811 39 0,699-22 0,422-23 0,1067-66 0,-966 45 0,-241 22 0,-57 5 0,-1023 26 0,485 0 0,91-17 0,1675-52 0,-596 20 0,-293 6 0,-284 14 0,-62 4 0,-594 37 0,36-1 0,578-33 0,-754 4 0,724-10 0,43 1 0,13-1 0,39-7 0,0 1 0,87-6 0,-60 9 0,1043-78 0,-323 34 0,-760 50 0,-22 1 0,-1 0 0,1 0 0,-1-1 0,23-7 0,-33 7 0,-9 0 0,-57-5 0,0 4 0,-75 5 0,26 1 0,-321 0 0,-839-20 0,1244 16 0,11 1 0,-1-2 0,0 0 0,1 0 0,-23-8 0,40 11 0,1-1 0,-1 0 0,1 0 0,0-1 0,-1 1 0,1 0 0,0 0 0,-1 0 0,1 0 0,0 0 0,-1 0 0,1 0 0,0 0 0,-1-1 0,1 1 0,0 0 0,-1 0 0,1-1 0,0 1 0,0 0 0,-1 0 0,1-1 0,0 1 0,0 0 0,0 0 0,-1-1 0,1 1 0,0 0 0,0-1 0,0 1 0,0 0 0,0-1 0,0 1 0,-1 0 0,1-1 0,0 1 0,0-1 0,0 1 0,0 0 0,0-1 0,1 0 0,13-9 0,27-4 0,23 1 0,1 3 0,1 3 0,114 2 0,-42 2 0,578-38 0,-244 13 0,-510 33 0,-44 13 0,3-1 0,-1662 247-1155,1727-262 1155,-557 40-17,527-44 17,43 1 0,8-2 0,66-4 0,1180-9 983,-827 18-794,-128-1-189,-316-1-32,-441 10 188,368-2-528,1 3 0,0 4-1,-89 27 1,104-18-6454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734FF0-33F3-46F5-A2C9-C3CB0E093DFE}" type="datetimeFigureOut">
              <a:rPr lang="zh-CN" altLang="en-US" smtClean="0"/>
              <a:t>2021/11/13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71C1D-4C75-43F0-BBF3-84318702D2B9}" type="slidenum">
              <a:rPr lang="zh-CN" altLang="en-US" smtClean="0"/>
              <a:t>‹#›</a:t>
            </a:fld>
            <a:endParaRPr lang="zh-CN" altLang="en-US"/>
          </a:p>
        </p:txBody>
      </p:sp>
    </p:spTree>
    <p:extLst>
      <p:ext uri="{BB962C8B-B14F-4D97-AF65-F5344CB8AC3E}">
        <p14:creationId xmlns:p14="http://schemas.microsoft.com/office/powerpoint/2010/main" val="402403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4CDF4-318C-472D-955E-00DD2FF2CFE3}" type="datetimeFigureOut">
              <a:rPr lang="zh-CN" altLang="en-US" smtClean="0"/>
              <a:t>2021/11/13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66313-17DA-48E3-841C-A1CEB8CE51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png"/></Relationships>
</file>

<file path=ppt/slides/_rels/slide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png"/></Relationships>
</file>

<file path=ppt/slides/_rels/slide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png"/></Relationships>
</file>

<file path=ppt/slides/_rels/slide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9.png"/></Relationships>
</file>

<file path=ppt/slides/_rels/slide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6.png"/><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png"/></Relationships>
</file>

<file path=ppt/slides/_rels/slide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9.png"/></Relationships>
</file>

<file path=ppt/slides/_rels/slide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42.jpg"/><Relationship Id="rId4" Type="http://schemas.openxmlformats.org/officeDocument/2006/relationships/image" Target="../media/image9.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1.jpg"/><Relationship Id="rId5" Type="http://schemas.openxmlformats.org/officeDocument/2006/relationships/image" Target="../media/image50.gif"/><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customXml" Target="../ink/ink1.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5.jp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41.jp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2.jp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2.jp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42.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42.jp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42.jp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42.jp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2.jp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42.jp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5.jpg"/><Relationship Id="rId5" Type="http://schemas.openxmlformats.org/officeDocument/2006/relationships/image" Target="../media/image74.png"/><Relationship Id="rId4" Type="http://schemas.openxmlformats.org/officeDocument/2006/relationships/image" Target="../media/image9.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9.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9.png"/><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9.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9.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9.png"/></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9.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75.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42.jpg"/><Relationship Id="rId4" Type="http://schemas.openxmlformats.org/officeDocument/2006/relationships/image" Target="../media/image9.pn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1.jpg"/><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42.jpg"/><Relationship Id="rId4"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6580" y="5090160"/>
            <a:ext cx="10767695" cy="1753235"/>
          </a:xfrm>
          <a:prstGeom prst="rect">
            <a:avLst/>
          </a:prstGeom>
          <a:noFill/>
        </p:spPr>
        <p:txBody>
          <a:bodyPr wrap="square" rtlCol="0">
            <a:spAutoFit/>
          </a:bodyPr>
          <a:lstStyle/>
          <a:p>
            <a:pPr algn="ctr"/>
            <a:r>
              <a:rPr lang="en-US" altLang="zh-CN" sz="3600">
                <a:solidFill>
                  <a:schemeClr val="bg1">
                    <a:lumMod val="50000"/>
                  </a:schemeClr>
                </a:solidFill>
                <a:latin typeface="STSong" panose="02010600040101010101" charset="-122"/>
                <a:ea typeface="STSong" panose="02010600040101010101" charset="-122"/>
                <a:cs typeface="STSong" panose="02010600040101010101" charset="-122"/>
              </a:rPr>
              <a:t>厦门大学中美青年创客交流中心</a:t>
            </a:r>
            <a:endParaRPr lang="zh-CN" altLang="en-US" sz="3600">
              <a:solidFill>
                <a:schemeClr val="bg1">
                  <a:lumMod val="50000"/>
                </a:schemeClr>
              </a:solidFill>
              <a:latin typeface="STSong" panose="02010600040101010101" charset="-122"/>
              <a:ea typeface="STSong" panose="02010600040101010101" charset="-122"/>
              <a:cs typeface="STSong" panose="02010600040101010101" charset="-122"/>
            </a:endParaRPr>
          </a:p>
          <a:p>
            <a:pPr algn="ctr"/>
            <a:r>
              <a:rPr lang="en-US" altLang="zh-CN" sz="3600">
                <a:solidFill>
                  <a:schemeClr val="bg1">
                    <a:lumMod val="50000"/>
                  </a:schemeClr>
                </a:solidFill>
                <a:latin typeface="STSong" panose="02010600040101010101" charset="-122"/>
                <a:ea typeface="STSong" panose="02010600040101010101" charset="-122"/>
                <a:cs typeface="STSong" panose="02010600040101010101" charset="-122"/>
              </a:rPr>
              <a:t>厦门大学海西通信工程技术中心</a:t>
            </a:r>
          </a:p>
          <a:p>
            <a:pPr algn="ctr"/>
            <a:r>
              <a:rPr lang="en-US" altLang="zh-CN" sz="3600">
                <a:solidFill>
                  <a:schemeClr val="bg1">
                    <a:lumMod val="50000"/>
                  </a:schemeClr>
                </a:solidFill>
                <a:latin typeface="STSong" panose="02010600040101010101" charset="-122"/>
                <a:ea typeface="STSong" panose="02010600040101010101" charset="-122"/>
                <a:cs typeface="STSong" panose="02010600040101010101" charset="-122"/>
              </a:rPr>
              <a:t>2021.11.1</a:t>
            </a:r>
            <a:r>
              <a:rPr lang="en-US" altLang="en-US" sz="3600">
                <a:solidFill>
                  <a:schemeClr val="bg1">
                    <a:lumMod val="50000"/>
                  </a:schemeClr>
                </a:solidFill>
                <a:latin typeface="STSong" panose="02010600040101010101" charset="-122"/>
                <a:ea typeface="STSong" panose="02010600040101010101" charset="-122"/>
                <a:cs typeface="STSong" panose="02010600040101010101" charset="-122"/>
              </a:rPr>
              <a:t>1-2021.11.14</a:t>
            </a:r>
          </a:p>
        </p:txBody>
      </p:sp>
      <p:grpSp>
        <p:nvGrpSpPr>
          <p:cNvPr id="7" name="组合 6"/>
          <p:cNvGrpSpPr/>
          <p:nvPr/>
        </p:nvGrpSpPr>
        <p:grpSpPr>
          <a:xfrm>
            <a:off x="911860" y="462280"/>
            <a:ext cx="9213215" cy="3074035"/>
            <a:chOff x="1436" y="1637"/>
            <a:chExt cx="14509" cy="4841"/>
          </a:xfrm>
        </p:grpSpPr>
        <p:sp>
          <p:nvSpPr>
            <p:cNvPr id="72" name="稻壳儿春秋广告/盗版必究        原创来源：http://chn.docer.com/works?userid=199329941#!/work_time"/>
            <p:cNvSpPr txBox="1"/>
            <p:nvPr/>
          </p:nvSpPr>
          <p:spPr>
            <a:xfrm>
              <a:off x="1436" y="1697"/>
              <a:ext cx="2630" cy="2082"/>
            </a:xfrm>
            <a:prstGeom prst="rect">
              <a:avLst/>
            </a:prstGeom>
            <a:noFill/>
          </p:spPr>
          <p:txBody>
            <a:bodyPr wrap="square" rtlCol="0">
              <a:spAutoFit/>
            </a:bodyPr>
            <a:lstStyle/>
            <a:p>
              <a:pPr algn="l"/>
              <a:r>
                <a:rPr lang="en-US" altLang="en-US" sz="8000" dirty="0">
                  <a:solidFill>
                    <a:schemeClr val="bg1">
                      <a:lumMod val="50000"/>
                    </a:schemeClr>
                  </a:solidFill>
                  <a:latin typeface="SimSun" panose="02010600030101010101" charset="-122"/>
                  <a:ea typeface="SimSun" panose="02010600030101010101" charset="-122"/>
                  <a:cs typeface="851tegakizatsu" panose="02000600000000000000" pitchFamily="2" charset="-122"/>
                </a:rPr>
                <a:t>从</a:t>
              </a: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356" y="1682"/>
              <a:ext cx="6992" cy="2007"/>
            </a:xfrm>
            <a:prstGeom prst="rect">
              <a:avLst/>
            </a:prstGeom>
          </p:spPr>
        </p:pic>
        <p:pic>
          <p:nvPicPr>
            <p:cNvPr id="4" name="图片 3"/>
            <p:cNvPicPr>
              <a:picLocks noChangeAspect="1"/>
            </p:cNvPicPr>
            <p:nvPr/>
          </p:nvPicPr>
          <p:blipFill>
            <a:blip r:embed="rId3"/>
            <a:srcRect r="6003"/>
            <a:stretch>
              <a:fillRect/>
            </a:stretch>
          </p:blipFill>
          <p:spPr>
            <a:xfrm>
              <a:off x="9375" y="4406"/>
              <a:ext cx="6570" cy="2072"/>
            </a:xfrm>
            <a:prstGeom prst="rect">
              <a:avLst/>
            </a:prstGeom>
            <a:noFill/>
          </p:spPr>
        </p:pic>
        <p:sp>
          <p:nvSpPr>
            <p:cNvPr id="5" name="文本框 4"/>
            <p:cNvSpPr txBox="1"/>
            <p:nvPr/>
          </p:nvSpPr>
          <p:spPr>
            <a:xfrm>
              <a:off x="7214" y="4382"/>
              <a:ext cx="1888" cy="2082"/>
            </a:xfrm>
            <a:prstGeom prst="rect">
              <a:avLst/>
            </a:prstGeom>
            <a:noFill/>
          </p:spPr>
          <p:txBody>
            <a:bodyPr wrap="none" rtlCol="0" anchor="t">
              <a:spAutoFit/>
            </a:bodyPr>
            <a:lstStyle/>
            <a:p>
              <a:r>
                <a:rPr lang="en-US" altLang="en-US" sz="8000" dirty="0">
                  <a:solidFill>
                    <a:schemeClr val="bg1">
                      <a:lumMod val="50000"/>
                    </a:schemeClr>
                  </a:solidFill>
                  <a:latin typeface="SimSun" panose="02010600030101010101" charset="-122"/>
                  <a:ea typeface="SimSun" panose="02010600030101010101" charset="-122"/>
                  <a:cs typeface="851tegakizatsu" panose="02000600000000000000" pitchFamily="2" charset="-122"/>
                  <a:sym typeface="+mn-ea"/>
                </a:rPr>
                <a:t>到</a:t>
              </a:r>
            </a:p>
          </p:txBody>
        </p:sp>
        <p:sp>
          <p:nvSpPr>
            <p:cNvPr id="6" name="文本框 5"/>
            <p:cNvSpPr txBox="1"/>
            <p:nvPr/>
          </p:nvSpPr>
          <p:spPr>
            <a:xfrm>
              <a:off x="10310" y="1637"/>
              <a:ext cx="2288" cy="2082"/>
            </a:xfrm>
            <a:prstGeom prst="rect">
              <a:avLst/>
            </a:prstGeom>
            <a:noFill/>
          </p:spPr>
          <p:txBody>
            <a:bodyPr wrap="none" rtlCol="0" anchor="t">
              <a:spAutoFit/>
            </a:bodyPr>
            <a:lstStyle/>
            <a:p>
              <a:r>
                <a:rPr lang="en-US" altLang="en-US" sz="8000" dirty="0">
                  <a:solidFill>
                    <a:schemeClr val="bg1">
                      <a:lumMod val="50000"/>
                    </a:schemeClr>
                  </a:solidFill>
                  <a:latin typeface="Times New Roman" panose="02020603050405020304" charset="0"/>
                  <a:ea typeface="汉仪劲楷简" panose="00020600040101010101" charset="-122"/>
                  <a:cs typeface="851tegakizatsu" panose="02000600000000000000" pitchFamily="2" charset="-122"/>
                  <a:sym typeface="+mn-ea"/>
                </a:rPr>
                <a:t>3.0</a:t>
              </a:r>
            </a:p>
          </p:txBody>
        </p:sp>
      </p:grpSp>
      <p:sp>
        <p:nvSpPr>
          <p:cNvPr id="8" name="文本框 7"/>
          <p:cNvSpPr txBox="1"/>
          <p:nvPr/>
        </p:nvSpPr>
        <p:spPr>
          <a:xfrm>
            <a:off x="382905" y="3745865"/>
            <a:ext cx="11155680" cy="1198880"/>
          </a:xfrm>
          <a:prstGeom prst="rect">
            <a:avLst/>
          </a:prstGeom>
          <a:noFill/>
        </p:spPr>
        <p:txBody>
          <a:bodyPr wrap="none" rtlCol="0">
            <a:spAutoFit/>
          </a:bodyPr>
          <a:lstStyle/>
          <a:p>
            <a:r>
              <a:rPr lang="en-US" altLang="zh-CN" sz="7200">
                <a:solidFill>
                  <a:schemeClr val="bg1">
                    <a:lumMod val="50000"/>
                  </a:schemeClr>
                </a:solidFill>
                <a:latin typeface="STKaiti" panose="02010600040101010101" charset="-122"/>
                <a:ea typeface="STKaiti" panose="02010600040101010101" charset="-122"/>
              </a:rPr>
              <a:t>中小学信息技术师资培训班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8967" y="0"/>
            <a:ext cx="1366595" cy="3534038"/>
            <a:chOff x="3234663" y="0"/>
            <a:chExt cx="1232517" cy="3187309"/>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51566" y="-1"/>
            <a:ext cx="1829331" cy="5288499"/>
            <a:chOff x="5194943" y="0"/>
            <a:chExt cx="1649852" cy="4769635"/>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9" name="稻壳儿春秋广告/盗版必究        原创来源：http://chn.docer.com/works?userid=199329941#!/work_time"/>
          <p:cNvSpPr txBox="1"/>
          <p:nvPr/>
        </p:nvSpPr>
        <p:spPr>
          <a:xfrm flipH="1">
            <a:off x="7897906" y="4755043"/>
            <a:ext cx="3657600" cy="584775"/>
          </a:xfrm>
          <a:prstGeom prst="rect">
            <a:avLst/>
          </a:prstGeom>
          <a:noFill/>
        </p:spPr>
        <p:txBody>
          <a:bodyPr wrap="square" rtlCol="0">
            <a:spAutoFit/>
          </a:bodyPr>
          <a:lstStyle/>
          <a:p>
            <a:pPr algn="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a:t>
            </a: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 选择结构</a:t>
            </a:r>
          </a:p>
        </p:txBody>
      </p:sp>
      <p:sp>
        <p:nvSpPr>
          <p:cNvPr id="80" name="稻壳儿春秋广告/盗版必究        原创来源：http://chn.docer.com/works?userid=199329941#!/work_time"/>
          <p:cNvSpPr txBox="1"/>
          <p:nvPr/>
        </p:nvSpPr>
        <p:spPr>
          <a:xfrm flipH="1">
            <a:off x="8128783" y="3798893"/>
            <a:ext cx="3181277"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rPr>
              <a:t>Part 02</a:t>
            </a:r>
            <a:endParaRPr kumimoji="0" lang="zh-CN" altLang="en-US"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38646414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3" name="稻壳儿春秋广告/盗版必究        原创来源：http://chn.docer.com/works?userid=199329941#!/work_time">
            <a:extLst>
              <a:ext uri="{FF2B5EF4-FFF2-40B4-BE49-F238E27FC236}">
                <a16:creationId xmlns:a16="http://schemas.microsoft.com/office/drawing/2014/main" id="{BE130A9D-E3BA-4EB9-8FD7-9CD2D23B4A20}"/>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递归函数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特征</a:t>
            </a:r>
          </a:p>
        </p:txBody>
      </p:sp>
      <p:sp>
        <p:nvSpPr>
          <p:cNvPr id="34" name="稻壳儿春秋广告/盗版必究        原创来源：http://chn.docer.com/works?userid=199329941#!/work_time">
            <a:extLst>
              <a:ext uri="{FF2B5EF4-FFF2-40B4-BE49-F238E27FC236}">
                <a16:creationId xmlns:a16="http://schemas.microsoft.com/office/drawing/2014/main" id="{D8707B57-1BE3-48AB-B363-D753CB35D25B}"/>
              </a:ext>
            </a:extLst>
          </p:cNvPr>
          <p:cNvSpPr txBox="1"/>
          <p:nvPr/>
        </p:nvSpPr>
        <p:spPr>
          <a:xfrm>
            <a:off x="196561" y="2696380"/>
            <a:ext cx="3694956" cy="3372846"/>
          </a:xfrm>
          <a:prstGeom prst="rect">
            <a:avLst/>
          </a:prstGeom>
          <a:noFill/>
        </p:spPr>
        <p:txBody>
          <a:bodyPr wrap="square" rtlCol="0">
            <a:spAutoFit/>
          </a:bodyPr>
          <a:lstStyle/>
          <a:p>
            <a:pPr>
              <a:lnSpc>
                <a:spcPct val="150000"/>
              </a:lnSpc>
            </a:pPr>
            <a:r>
              <a:rPr lang="en-US" altLang="zh-CN" sz="16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b="1" kern="0" spc="200">
                <a:latin typeface="微软雅黑" panose="020B0503020204020204" pitchFamily="34" charset="-122"/>
                <a:ea typeface="微软雅黑" panose="020B0503020204020204" pitchFamily="34" charset="-122"/>
                <a:cs typeface="851tegakizatsu" panose="02000600000000000000" pitchFamily="2" charset="-122"/>
              </a:rPr>
              <a:t>递归是一去一回的过程</a:t>
            </a:r>
            <a:endParaRPr lang="en-US" altLang="zh-CN" sz="1600" b="1"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调用函数时</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会开辟栈空间</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函数执行结束之后</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会释放栈空间；</a:t>
            </a: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递归实际上就是不停的开辟和释放栈空间的过程；</a:t>
            </a: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每次开辟栈空间</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都是独立的一份</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其中的资源不共享；</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endParaRPr lang="en-US" altLang="zh-CN" sz="1600" kern="0" spc="200">
              <a:latin typeface="微软雅黑" panose="020B0503020204020204" pitchFamily="34" charset="-122"/>
              <a:ea typeface="微软雅黑" panose="020B0503020204020204" pitchFamily="34" charset="-122"/>
            </a:endParaRPr>
          </a:p>
        </p:txBody>
      </p:sp>
      <p:sp>
        <p:nvSpPr>
          <p:cNvPr id="40" name="稻壳儿春秋广告/盗版必究        原创来源：http://chn.docer.com/works?userid=199329941#!/work_time">
            <a:extLst>
              <a:ext uri="{FF2B5EF4-FFF2-40B4-BE49-F238E27FC236}">
                <a16:creationId xmlns:a16="http://schemas.microsoft.com/office/drawing/2014/main" id="{EE82C29B-4959-4667-89A2-E7012752F181}"/>
              </a:ext>
            </a:extLst>
          </p:cNvPr>
          <p:cNvSpPr txBox="1"/>
          <p:nvPr/>
        </p:nvSpPr>
        <p:spPr>
          <a:xfrm>
            <a:off x="8344644" y="2692308"/>
            <a:ext cx="3694956" cy="1895519"/>
          </a:xfrm>
          <a:prstGeom prst="rect">
            <a:avLst/>
          </a:prstGeom>
          <a:noFill/>
        </p:spPr>
        <p:txBody>
          <a:bodyPr wrap="square" rtlCol="0">
            <a:spAutoFit/>
          </a:bodyPr>
          <a:lstStyle/>
          <a:p>
            <a:pPr>
              <a:lnSpc>
                <a:spcPct val="150000"/>
              </a:lnSpc>
            </a:pPr>
            <a:r>
              <a:rPr lang="en-US" altLang="zh-CN" sz="1600" b="1"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b="1" kern="0" spc="200">
                <a:latin typeface="微软雅黑" panose="020B0503020204020204" pitchFamily="34" charset="-122"/>
                <a:ea typeface="微软雅黑" panose="020B0503020204020204" pitchFamily="34" charset="-122"/>
                <a:cs typeface="851tegakizatsu" panose="02000600000000000000" pitchFamily="2" charset="-122"/>
              </a:rPr>
              <a:t>写递归必须给结束条件</a:t>
            </a:r>
            <a:endParaRPr lang="en-US" altLang="zh-CN" sz="1600" b="1"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否则会发生内存溢出</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蓝屏死机的情况；</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如果层数过多</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不推荐使用递归；</a:t>
            </a:r>
          </a:p>
        </p:txBody>
      </p:sp>
      <p:sp>
        <p:nvSpPr>
          <p:cNvPr id="41" name="稻壳儿春秋广告/盗版必究        原创来源：http://chn.docer.com/works?userid=199329941#!/work_time">
            <a:extLst>
              <a:ext uri="{FF2B5EF4-FFF2-40B4-BE49-F238E27FC236}">
                <a16:creationId xmlns:a16="http://schemas.microsoft.com/office/drawing/2014/main" id="{1D265A4A-DD56-4BB2-8710-E5756A2DCBB2}"/>
              </a:ext>
            </a:extLst>
          </p:cNvPr>
          <p:cNvSpPr txBox="1"/>
          <p:nvPr/>
        </p:nvSpPr>
        <p:spPr>
          <a:xfrm>
            <a:off x="4272200" y="2696380"/>
            <a:ext cx="3694956" cy="2634183"/>
          </a:xfrm>
          <a:prstGeom prst="rect">
            <a:avLst/>
          </a:prstGeom>
          <a:noFill/>
        </p:spPr>
        <p:txBody>
          <a:bodyPr wrap="square" rtlCol="0">
            <a:spAutoFit/>
          </a:bodyPr>
          <a:lstStyle/>
          <a:p>
            <a:pPr>
              <a:lnSpc>
                <a:spcPct val="150000"/>
              </a:lnSpc>
            </a:pPr>
            <a:r>
              <a:rPr lang="en-US" altLang="zh-CN" sz="16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b="1" kern="0" spc="200">
                <a:latin typeface="微软雅黑" panose="020B0503020204020204" pitchFamily="34" charset="-122"/>
                <a:ea typeface="微软雅黑" panose="020B0503020204020204" pitchFamily="34" charset="-122"/>
                <a:cs typeface="851tegakizatsu" panose="02000600000000000000" pitchFamily="2" charset="-122"/>
              </a:rPr>
              <a:t>触发回的过程</a:t>
            </a:r>
            <a:endParaRPr lang="en-US" altLang="zh-CN" sz="1600" b="1"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endPar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当最后一层栈帧空间全部执行结束的时候</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会触底反弹</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回到上一层空间的调用处；</a:t>
            </a:r>
          </a:p>
          <a:p>
            <a:pPr marL="285750" indent="-285750">
              <a:lnSpc>
                <a:spcPct val="150000"/>
              </a:lnSpc>
              <a:buFont typeface="Wingdings" panose="05000000000000000000" pitchFamily="2" charset="2"/>
              <a:buChar char="Ø"/>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遇到</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return,</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会触底反弹</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回到上一层空间的调用处；</a:t>
            </a:r>
            <a:endParaRPr lang="en-US" altLang="zh-CN" sz="1600"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63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inVertical)">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arn(inVertical)">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40" grpId="0"/>
      <p:bldP spid="4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3" name="稻壳儿春秋广告/盗版必究        原创来源：http://chn.docer.com/works?userid=199329941#!/work_time">
            <a:extLst>
              <a:ext uri="{FF2B5EF4-FFF2-40B4-BE49-F238E27FC236}">
                <a16:creationId xmlns:a16="http://schemas.microsoft.com/office/drawing/2014/main" id="{BE130A9D-E3BA-4EB9-8FD7-9CD2D23B4A20}"/>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递归函数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练习</a:t>
            </a:r>
          </a:p>
        </p:txBody>
      </p:sp>
      <p:sp>
        <p:nvSpPr>
          <p:cNvPr id="40" name="稻壳儿春秋广告/盗版必究        原创来源：http://chn.docer.com/works?userid=199329941#!/work_time">
            <a:extLst>
              <a:ext uri="{FF2B5EF4-FFF2-40B4-BE49-F238E27FC236}">
                <a16:creationId xmlns:a16="http://schemas.microsoft.com/office/drawing/2014/main" id="{EE82C29B-4959-4667-89A2-E7012752F181}"/>
              </a:ext>
            </a:extLst>
          </p:cNvPr>
          <p:cNvSpPr txBox="1"/>
          <p:nvPr/>
        </p:nvSpPr>
        <p:spPr>
          <a:xfrm>
            <a:off x="2443510" y="2235108"/>
            <a:ext cx="3694956" cy="418191"/>
          </a:xfrm>
          <a:prstGeom prst="rect">
            <a:avLst/>
          </a:prstGeom>
          <a:noFill/>
        </p:spPr>
        <p:txBody>
          <a:bodyPr wrap="square" rtlCol="0">
            <a:spAutoFit/>
          </a:bodyPr>
          <a:lstStyle/>
          <a:p>
            <a:pPr>
              <a:lnSpc>
                <a:spcPct val="150000"/>
              </a:lnSpc>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例如：用递归计算</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n</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的阶乘；</a:t>
            </a:r>
          </a:p>
        </p:txBody>
      </p:sp>
      <p:sp>
        <p:nvSpPr>
          <p:cNvPr id="31" name="文本框 30">
            <a:extLst>
              <a:ext uri="{FF2B5EF4-FFF2-40B4-BE49-F238E27FC236}">
                <a16:creationId xmlns:a16="http://schemas.microsoft.com/office/drawing/2014/main" id="{59C8534F-24B8-4C8B-9810-3B40184BD21E}"/>
              </a:ext>
            </a:extLst>
          </p:cNvPr>
          <p:cNvSpPr txBox="1"/>
          <p:nvPr/>
        </p:nvSpPr>
        <p:spPr>
          <a:xfrm>
            <a:off x="2490137" y="2790375"/>
            <a:ext cx="3437337" cy="2031325"/>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func(n):</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n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return</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return</a:t>
            </a:r>
            <a:r>
              <a:rPr lang="en-US" altLang="zh-CN" b="0">
                <a:solidFill>
                  <a:srgbClr val="000000"/>
                </a:solidFill>
                <a:effectLst/>
                <a:latin typeface="Hack" panose="020B0609030202020204" pitchFamily="49" charset="0"/>
              </a:rPr>
              <a:t> n*func(n-</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res = func(</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print(res)</a:t>
            </a:r>
          </a:p>
        </p:txBody>
      </p:sp>
      <p:sp>
        <p:nvSpPr>
          <p:cNvPr id="32" name="文本框 31">
            <a:extLst>
              <a:ext uri="{FF2B5EF4-FFF2-40B4-BE49-F238E27FC236}">
                <a16:creationId xmlns:a16="http://schemas.microsoft.com/office/drawing/2014/main" id="{8A77B0BE-2928-4B56-9118-D57A0CB719A6}"/>
              </a:ext>
            </a:extLst>
          </p:cNvPr>
          <p:cNvSpPr txBox="1"/>
          <p:nvPr/>
        </p:nvSpPr>
        <p:spPr>
          <a:xfrm>
            <a:off x="9293982" y="2816087"/>
            <a:ext cx="2531754" cy="954107"/>
          </a:xfrm>
          <a:prstGeom prst="rect">
            <a:avLst/>
          </a:prstGeom>
          <a:noFill/>
        </p:spPr>
        <p:txBody>
          <a:bodyPr wrap="square">
            <a:spAutoFit/>
          </a:bodyPr>
          <a:lstStyle/>
          <a:p>
            <a:r>
              <a:rPr lang="en-US" altLang="zh-CN" sz="1400" b="0">
                <a:solidFill>
                  <a:srgbClr val="FFC000"/>
                </a:solidFill>
                <a:effectLst/>
                <a:latin typeface="Hack" panose="020B0609030202020204" pitchFamily="49" charset="0"/>
              </a:rPr>
              <a:t>func(4):</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if</a:t>
            </a:r>
            <a:r>
              <a:rPr lang="en-US" altLang="zh-CN" sz="1400" b="0">
                <a:solidFill>
                  <a:srgbClr val="000000"/>
                </a:solidFill>
                <a:effectLst/>
                <a:latin typeface="Hack" panose="020B0609030202020204" pitchFamily="49" charset="0"/>
              </a:rPr>
              <a:t> 4 == </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a:t>
            </a:r>
            <a:r>
              <a:rPr lang="en-US" altLang="zh-CN" sz="1400" b="0">
                <a:solidFill>
                  <a:srgbClr val="098658"/>
                </a:solidFill>
                <a:effectLst/>
                <a:latin typeface="Hack" panose="020B0609030202020204" pitchFamily="49" charset="0"/>
              </a:rPr>
              <a:t>1</a:t>
            </a:r>
            <a:endParaRPr lang="en-US" altLang="zh-CN" sz="1400" b="0">
              <a:solidFill>
                <a:srgbClr val="000000"/>
              </a:solidFill>
              <a:effectLst/>
              <a:latin typeface="Hack" panose="020B0609030202020204" pitchFamily="49" charset="0"/>
            </a:endParaRP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a:t>
            </a:r>
            <a:r>
              <a:rPr lang="en-US" altLang="zh-CN" sz="1400">
                <a:solidFill>
                  <a:srgbClr val="000000"/>
                </a:solidFill>
                <a:latin typeface="Hack" panose="020B0609030202020204" pitchFamily="49" charset="0"/>
              </a:rPr>
              <a:t>4</a:t>
            </a:r>
            <a:r>
              <a:rPr lang="en-US" altLang="zh-CN" sz="1400" b="0">
                <a:solidFill>
                  <a:srgbClr val="000000"/>
                </a:solidFill>
                <a:effectLst/>
                <a:latin typeface="Hack" panose="020B0609030202020204" pitchFamily="49" charset="0"/>
              </a:rPr>
              <a:t>*func(4-</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p:txBody>
      </p:sp>
      <p:sp>
        <p:nvSpPr>
          <p:cNvPr id="8" name="矩形: 圆角 7">
            <a:extLst>
              <a:ext uri="{FF2B5EF4-FFF2-40B4-BE49-F238E27FC236}">
                <a16:creationId xmlns:a16="http://schemas.microsoft.com/office/drawing/2014/main" id="{F1ABFEC5-C57C-4B3D-8718-48BF0B5D7DAF}"/>
              </a:ext>
            </a:extLst>
          </p:cNvPr>
          <p:cNvSpPr/>
          <p:nvPr/>
        </p:nvSpPr>
        <p:spPr>
          <a:xfrm>
            <a:off x="9333170" y="2667503"/>
            <a:ext cx="2492566" cy="1326087"/>
          </a:xfrm>
          <a:prstGeom prst="roundRect">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F85F6968-5C41-4FBC-91B3-8C734C8DD9DD}"/>
              </a:ext>
            </a:extLst>
          </p:cNvPr>
          <p:cNvSpPr txBox="1"/>
          <p:nvPr/>
        </p:nvSpPr>
        <p:spPr>
          <a:xfrm>
            <a:off x="9353958" y="4953702"/>
            <a:ext cx="2531754" cy="954107"/>
          </a:xfrm>
          <a:prstGeom prst="rect">
            <a:avLst/>
          </a:prstGeom>
          <a:noFill/>
        </p:spPr>
        <p:txBody>
          <a:bodyPr wrap="square">
            <a:spAutoFit/>
          </a:bodyPr>
          <a:lstStyle/>
          <a:p>
            <a:r>
              <a:rPr lang="en-US" altLang="zh-CN" sz="1400" b="0">
                <a:solidFill>
                  <a:srgbClr val="00B050"/>
                </a:solidFill>
                <a:effectLst/>
                <a:latin typeface="Hack" panose="020B0609030202020204" pitchFamily="49" charset="0"/>
              </a:rPr>
              <a:t>func(3):</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if</a:t>
            </a:r>
            <a:r>
              <a:rPr lang="en-US" altLang="zh-CN" sz="1400" b="0">
                <a:solidFill>
                  <a:srgbClr val="000000"/>
                </a:solidFill>
                <a:effectLst/>
                <a:latin typeface="Hack" panose="020B0609030202020204" pitchFamily="49" charset="0"/>
              </a:rPr>
              <a:t> 3 == </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a:t>
            </a:r>
            <a:r>
              <a:rPr lang="en-US" altLang="zh-CN" sz="1400" b="0">
                <a:solidFill>
                  <a:srgbClr val="098658"/>
                </a:solidFill>
                <a:effectLst/>
                <a:latin typeface="Hack" panose="020B0609030202020204" pitchFamily="49" charset="0"/>
              </a:rPr>
              <a:t>1</a:t>
            </a:r>
            <a:endParaRPr lang="en-US" altLang="zh-CN" sz="1400" b="0">
              <a:solidFill>
                <a:srgbClr val="000000"/>
              </a:solidFill>
              <a:effectLst/>
              <a:latin typeface="Hack" panose="020B0609030202020204" pitchFamily="49" charset="0"/>
            </a:endParaRP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3*func(3-</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p:txBody>
      </p:sp>
      <p:sp>
        <p:nvSpPr>
          <p:cNvPr id="39" name="矩形: 圆角 38">
            <a:extLst>
              <a:ext uri="{FF2B5EF4-FFF2-40B4-BE49-F238E27FC236}">
                <a16:creationId xmlns:a16="http://schemas.microsoft.com/office/drawing/2014/main" id="{C7A6A3AC-2925-4401-9245-84DFC4CB9D91}"/>
              </a:ext>
            </a:extLst>
          </p:cNvPr>
          <p:cNvSpPr/>
          <p:nvPr/>
        </p:nvSpPr>
        <p:spPr>
          <a:xfrm>
            <a:off x="9393146" y="4805118"/>
            <a:ext cx="2492566" cy="1326087"/>
          </a:xfrm>
          <a:prstGeom prst="roundRect">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FF237616-4AC7-47F6-8CC9-FD590F04D9EE}"/>
              </a:ext>
            </a:extLst>
          </p:cNvPr>
          <p:cNvSpPr txBox="1"/>
          <p:nvPr/>
        </p:nvSpPr>
        <p:spPr>
          <a:xfrm>
            <a:off x="6138466" y="5460707"/>
            <a:ext cx="2531754" cy="954107"/>
          </a:xfrm>
          <a:prstGeom prst="rect">
            <a:avLst/>
          </a:prstGeom>
          <a:noFill/>
        </p:spPr>
        <p:txBody>
          <a:bodyPr wrap="square">
            <a:spAutoFit/>
          </a:bodyPr>
          <a:lstStyle/>
          <a:p>
            <a:r>
              <a:rPr lang="en-US" altLang="zh-CN" sz="1400" b="0">
                <a:solidFill>
                  <a:srgbClr val="00B0F0"/>
                </a:solidFill>
                <a:effectLst/>
                <a:latin typeface="Hack" panose="020B0609030202020204" pitchFamily="49" charset="0"/>
              </a:rPr>
              <a:t>func(2):</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if</a:t>
            </a:r>
            <a:r>
              <a:rPr lang="en-US" altLang="zh-CN" sz="1400" b="0">
                <a:solidFill>
                  <a:srgbClr val="000000"/>
                </a:solidFill>
                <a:effectLst/>
                <a:latin typeface="Hack" panose="020B0609030202020204" pitchFamily="49" charset="0"/>
              </a:rPr>
              <a:t> 2 == </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a:t>
            </a:r>
            <a:r>
              <a:rPr lang="en-US" altLang="zh-CN" sz="1400" b="0">
                <a:solidFill>
                  <a:srgbClr val="098658"/>
                </a:solidFill>
                <a:effectLst/>
                <a:latin typeface="Hack" panose="020B0609030202020204" pitchFamily="49" charset="0"/>
              </a:rPr>
              <a:t>1</a:t>
            </a:r>
            <a:endParaRPr lang="en-US" altLang="zh-CN" sz="1400" b="0">
              <a:solidFill>
                <a:srgbClr val="000000"/>
              </a:solidFill>
              <a:effectLst/>
              <a:latin typeface="Hack" panose="020B0609030202020204" pitchFamily="49" charset="0"/>
            </a:endParaRP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2*func(2-</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p:txBody>
      </p:sp>
      <p:sp>
        <p:nvSpPr>
          <p:cNvPr id="43" name="矩形: 圆角 42">
            <a:extLst>
              <a:ext uri="{FF2B5EF4-FFF2-40B4-BE49-F238E27FC236}">
                <a16:creationId xmlns:a16="http://schemas.microsoft.com/office/drawing/2014/main" id="{3B18D5D2-4A64-4509-916B-361A058B4DD7}"/>
              </a:ext>
            </a:extLst>
          </p:cNvPr>
          <p:cNvSpPr/>
          <p:nvPr/>
        </p:nvSpPr>
        <p:spPr>
          <a:xfrm>
            <a:off x="6177654" y="5312123"/>
            <a:ext cx="2492566" cy="1326087"/>
          </a:xfrm>
          <a:prstGeom prst="roundRect">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168CE16B-AED0-4DBF-AF13-8589EF049AD3}"/>
              </a:ext>
            </a:extLst>
          </p:cNvPr>
          <p:cNvSpPr txBox="1"/>
          <p:nvPr/>
        </p:nvSpPr>
        <p:spPr>
          <a:xfrm>
            <a:off x="2850659" y="5578036"/>
            <a:ext cx="2531754" cy="738664"/>
          </a:xfrm>
          <a:prstGeom prst="rect">
            <a:avLst/>
          </a:prstGeom>
          <a:noFill/>
        </p:spPr>
        <p:txBody>
          <a:bodyPr wrap="square">
            <a:spAutoFit/>
          </a:bodyPr>
          <a:lstStyle/>
          <a:p>
            <a:r>
              <a:rPr lang="en-US" altLang="zh-CN" sz="1400" b="0">
                <a:solidFill>
                  <a:srgbClr val="7030A0"/>
                </a:solidFill>
                <a:effectLst/>
                <a:latin typeface="Hack" panose="020B0609030202020204" pitchFamily="49" charset="0"/>
              </a:rPr>
              <a:t>func(1):</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if</a:t>
            </a:r>
            <a:r>
              <a:rPr lang="en-US" altLang="zh-CN" sz="1400" b="0">
                <a:solidFill>
                  <a:srgbClr val="000000"/>
                </a:solidFill>
                <a:effectLst/>
                <a:latin typeface="Hack" panose="020B0609030202020204" pitchFamily="49" charset="0"/>
              </a:rPr>
              <a:t> n == </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a:t>
            </a:r>
            <a:r>
              <a:rPr lang="en-US" altLang="zh-CN" sz="1400" b="0">
                <a:solidFill>
                  <a:srgbClr val="098658"/>
                </a:solidFill>
                <a:effectLst/>
                <a:latin typeface="Hack" panose="020B0609030202020204" pitchFamily="49" charset="0"/>
              </a:rPr>
              <a:t>1</a:t>
            </a:r>
            <a:endParaRPr lang="en-US" altLang="zh-CN" sz="1400" b="0">
              <a:solidFill>
                <a:srgbClr val="000000"/>
              </a:solidFill>
              <a:effectLst/>
              <a:latin typeface="Hack" panose="020B0609030202020204" pitchFamily="49" charset="0"/>
            </a:endParaRPr>
          </a:p>
        </p:txBody>
      </p:sp>
      <p:sp>
        <p:nvSpPr>
          <p:cNvPr id="45" name="矩形: 圆角 44">
            <a:extLst>
              <a:ext uri="{FF2B5EF4-FFF2-40B4-BE49-F238E27FC236}">
                <a16:creationId xmlns:a16="http://schemas.microsoft.com/office/drawing/2014/main" id="{0AA38A5B-9E2C-4263-B02B-518D2AA25D1B}"/>
              </a:ext>
            </a:extLst>
          </p:cNvPr>
          <p:cNvSpPr/>
          <p:nvPr/>
        </p:nvSpPr>
        <p:spPr>
          <a:xfrm>
            <a:off x="2678279" y="5312123"/>
            <a:ext cx="2492566" cy="1326087"/>
          </a:xfrm>
          <a:prstGeom prst="roundRect">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BBC32343-A8FE-4065-863E-21E6FAA74919}"/>
              </a:ext>
            </a:extLst>
          </p:cNvPr>
          <p:cNvSpPr txBox="1"/>
          <p:nvPr/>
        </p:nvSpPr>
        <p:spPr>
          <a:xfrm>
            <a:off x="5868746" y="2153044"/>
            <a:ext cx="2531754" cy="954107"/>
          </a:xfrm>
          <a:prstGeom prst="rect">
            <a:avLst/>
          </a:prstGeom>
          <a:noFill/>
        </p:spPr>
        <p:txBody>
          <a:bodyPr wrap="square">
            <a:spAutoFit/>
          </a:bodyPr>
          <a:lstStyle/>
          <a:p>
            <a:r>
              <a:rPr lang="en-US" altLang="zh-CN" sz="1400" b="0">
                <a:solidFill>
                  <a:srgbClr val="FF0000"/>
                </a:solidFill>
                <a:effectLst/>
                <a:latin typeface="Hack" panose="020B0609030202020204" pitchFamily="49" charset="0"/>
              </a:rPr>
              <a:t>func(5):</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if</a:t>
            </a:r>
            <a:r>
              <a:rPr lang="en-US" altLang="zh-CN" sz="1400" b="0">
                <a:solidFill>
                  <a:srgbClr val="000000"/>
                </a:solidFill>
                <a:effectLst/>
                <a:latin typeface="Hack" panose="020B0609030202020204" pitchFamily="49" charset="0"/>
              </a:rPr>
              <a:t> 5 == </a:t>
            </a:r>
            <a:r>
              <a:rPr lang="en-US" altLang="zh-CN" sz="1400" b="0">
                <a:solidFill>
                  <a:srgbClr val="098658"/>
                </a:solidFill>
                <a:effectLst/>
                <a:latin typeface="Hack" panose="020B0609030202020204" pitchFamily="49" charset="0"/>
              </a:rPr>
              <a:t>1</a:t>
            </a:r>
            <a:r>
              <a:rPr lang="en-US" altLang="zh-CN" sz="1400" b="0">
                <a:solidFill>
                  <a:srgbClr val="000000"/>
                </a:solidFill>
                <a:effectLst/>
                <a:latin typeface="Hack" panose="020B0609030202020204" pitchFamily="49" charset="0"/>
              </a:rPr>
              <a:t>:</a:t>
            </a: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a:t>
            </a:r>
            <a:r>
              <a:rPr lang="en-US" altLang="zh-CN" sz="1400" b="0">
                <a:solidFill>
                  <a:srgbClr val="098658"/>
                </a:solidFill>
                <a:effectLst/>
                <a:latin typeface="Hack" panose="020B0609030202020204" pitchFamily="49" charset="0"/>
              </a:rPr>
              <a:t>1</a:t>
            </a:r>
            <a:endParaRPr lang="en-US" altLang="zh-CN" sz="1400" b="0">
              <a:solidFill>
                <a:srgbClr val="000000"/>
              </a:solidFill>
              <a:effectLst/>
              <a:latin typeface="Hack" panose="020B0609030202020204" pitchFamily="49" charset="0"/>
            </a:endParaRPr>
          </a:p>
          <a:p>
            <a:r>
              <a:rPr lang="en-US" altLang="zh-CN" sz="1400" b="0">
                <a:solidFill>
                  <a:srgbClr val="000000"/>
                </a:solidFill>
                <a:effectLst/>
                <a:latin typeface="Hack" panose="020B0609030202020204" pitchFamily="49" charset="0"/>
              </a:rPr>
              <a:t>    </a:t>
            </a:r>
            <a:r>
              <a:rPr lang="en-US" altLang="zh-CN" sz="1400" b="0">
                <a:solidFill>
                  <a:srgbClr val="0000FF"/>
                </a:solidFill>
                <a:effectLst/>
                <a:latin typeface="Hack" panose="020B0609030202020204" pitchFamily="49" charset="0"/>
              </a:rPr>
              <a:t>return</a:t>
            </a:r>
            <a:r>
              <a:rPr lang="en-US" altLang="zh-CN" sz="1400" b="0">
                <a:solidFill>
                  <a:srgbClr val="000000"/>
                </a:solidFill>
                <a:effectLst/>
                <a:latin typeface="Hack" panose="020B0609030202020204" pitchFamily="49" charset="0"/>
              </a:rPr>
              <a:t> 5*</a:t>
            </a:r>
            <a:r>
              <a:rPr lang="en-US" altLang="zh-CN" sz="1400" b="0">
                <a:effectLst/>
                <a:latin typeface="Hack" panose="020B0609030202020204" pitchFamily="49" charset="0"/>
              </a:rPr>
              <a:t>func(5-1)</a:t>
            </a:r>
          </a:p>
        </p:txBody>
      </p:sp>
      <p:sp>
        <p:nvSpPr>
          <p:cNvPr id="47" name="矩形: 圆角 46">
            <a:extLst>
              <a:ext uri="{FF2B5EF4-FFF2-40B4-BE49-F238E27FC236}">
                <a16:creationId xmlns:a16="http://schemas.microsoft.com/office/drawing/2014/main" id="{211FD9A6-C64E-4D69-9A31-D5E758963A0B}"/>
              </a:ext>
            </a:extLst>
          </p:cNvPr>
          <p:cNvSpPr/>
          <p:nvPr/>
        </p:nvSpPr>
        <p:spPr>
          <a:xfrm>
            <a:off x="5907934" y="2004460"/>
            <a:ext cx="2492566" cy="1326087"/>
          </a:xfrm>
          <a:prstGeom prst="roundRect">
            <a:avLst/>
          </a:prstGeom>
          <a:noFill/>
          <a:ln w="571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1" name="连接符: 曲线 10">
            <a:extLst>
              <a:ext uri="{FF2B5EF4-FFF2-40B4-BE49-F238E27FC236}">
                <a16:creationId xmlns:a16="http://schemas.microsoft.com/office/drawing/2014/main" id="{BF863468-5807-4746-B91C-EF8241E9E049}"/>
              </a:ext>
            </a:extLst>
          </p:cNvPr>
          <p:cNvCxnSpPr>
            <a:cxnSpLocks/>
          </p:cNvCxnSpPr>
          <p:nvPr/>
        </p:nvCxnSpPr>
        <p:spPr>
          <a:xfrm rot="5400000" flipH="1" flipV="1">
            <a:off x="4293604" y="2680447"/>
            <a:ext cx="1613991" cy="1497105"/>
          </a:xfrm>
          <a:prstGeom prst="curvedConnector2">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8880DCD8-D034-4F13-80C7-E2AE775DEAD9}"/>
              </a:ext>
            </a:extLst>
          </p:cNvPr>
          <p:cNvCxnSpPr>
            <a:cxnSpLocks/>
          </p:cNvCxnSpPr>
          <p:nvPr/>
        </p:nvCxnSpPr>
        <p:spPr>
          <a:xfrm>
            <a:off x="8525435" y="2949388"/>
            <a:ext cx="636494"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17CC84FA-2B3B-4979-A137-8DAE83373278}"/>
              </a:ext>
            </a:extLst>
          </p:cNvPr>
          <p:cNvCxnSpPr/>
          <p:nvPr/>
        </p:nvCxnSpPr>
        <p:spPr>
          <a:xfrm flipH="1">
            <a:off x="9977718" y="4096871"/>
            <a:ext cx="1377894" cy="59167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9" name="连接符: 曲线 18">
            <a:extLst>
              <a:ext uri="{FF2B5EF4-FFF2-40B4-BE49-F238E27FC236}">
                <a16:creationId xmlns:a16="http://schemas.microsoft.com/office/drawing/2014/main" id="{3A227AB7-A9D2-4DF9-A3EF-362E56BE7FF0}"/>
              </a:ext>
            </a:extLst>
          </p:cNvPr>
          <p:cNvCxnSpPr>
            <a:cxnSpLocks/>
            <a:stCxn id="39" idx="2"/>
          </p:cNvCxnSpPr>
          <p:nvPr/>
        </p:nvCxnSpPr>
        <p:spPr>
          <a:xfrm rot="5400000" flipH="1">
            <a:off x="9583772" y="5075549"/>
            <a:ext cx="315567" cy="1795746"/>
          </a:xfrm>
          <a:prstGeom prst="curvedConnector4">
            <a:avLst>
              <a:gd name="adj1" fmla="val -134940"/>
              <a:gd name="adj2" fmla="val 8470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52" name="直接箭头连接符 51">
            <a:extLst>
              <a:ext uri="{FF2B5EF4-FFF2-40B4-BE49-F238E27FC236}">
                <a16:creationId xmlns:a16="http://schemas.microsoft.com/office/drawing/2014/main" id="{9AD3CF6A-8805-4D78-BA13-A6D4410E76E7}"/>
              </a:ext>
            </a:extLst>
          </p:cNvPr>
          <p:cNvCxnSpPr>
            <a:cxnSpLocks/>
          </p:cNvCxnSpPr>
          <p:nvPr/>
        </p:nvCxnSpPr>
        <p:spPr>
          <a:xfrm flipH="1">
            <a:off x="5241384" y="5973422"/>
            <a:ext cx="756005"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56" name="文本框 55">
            <a:extLst>
              <a:ext uri="{FF2B5EF4-FFF2-40B4-BE49-F238E27FC236}">
                <a16:creationId xmlns:a16="http://schemas.microsoft.com/office/drawing/2014/main" id="{3D561D29-28C0-45FA-9A3A-4FA7EBC90B8C}"/>
              </a:ext>
            </a:extLst>
          </p:cNvPr>
          <p:cNvSpPr txBox="1"/>
          <p:nvPr/>
        </p:nvSpPr>
        <p:spPr>
          <a:xfrm>
            <a:off x="7862046" y="6300821"/>
            <a:ext cx="312906" cy="369332"/>
          </a:xfrm>
          <a:prstGeom prst="rect">
            <a:avLst/>
          </a:prstGeom>
          <a:noFill/>
        </p:spPr>
        <p:txBody>
          <a:bodyPr wrap="none" rtlCol="0">
            <a:spAutoFit/>
          </a:bodyPr>
          <a:lstStyle/>
          <a:p>
            <a:r>
              <a:rPr lang="en-US" altLang="zh-CN" b="1">
                <a:solidFill>
                  <a:srgbClr val="7030A0"/>
                </a:solidFill>
              </a:rPr>
              <a:t>1</a:t>
            </a:r>
            <a:endParaRPr lang="zh-CN" altLang="en-US" b="1">
              <a:solidFill>
                <a:srgbClr val="7030A0"/>
              </a:solidFill>
            </a:endParaRPr>
          </a:p>
        </p:txBody>
      </p:sp>
      <p:sp>
        <p:nvSpPr>
          <p:cNvPr id="62" name="文本框 61">
            <a:extLst>
              <a:ext uri="{FF2B5EF4-FFF2-40B4-BE49-F238E27FC236}">
                <a16:creationId xmlns:a16="http://schemas.microsoft.com/office/drawing/2014/main" id="{D83ED724-F0A5-41EF-B753-88E1BCABA264}"/>
              </a:ext>
            </a:extLst>
          </p:cNvPr>
          <p:cNvSpPr txBox="1"/>
          <p:nvPr/>
        </p:nvSpPr>
        <p:spPr>
          <a:xfrm>
            <a:off x="11123485" y="5788756"/>
            <a:ext cx="312906" cy="369332"/>
          </a:xfrm>
          <a:prstGeom prst="rect">
            <a:avLst/>
          </a:prstGeom>
          <a:noFill/>
        </p:spPr>
        <p:txBody>
          <a:bodyPr wrap="none" rtlCol="0">
            <a:spAutoFit/>
          </a:bodyPr>
          <a:lstStyle/>
          <a:p>
            <a:r>
              <a:rPr lang="en-US" altLang="zh-CN" b="1">
                <a:solidFill>
                  <a:srgbClr val="00B0F0"/>
                </a:solidFill>
              </a:rPr>
              <a:t>2</a:t>
            </a:r>
            <a:endParaRPr lang="zh-CN" altLang="en-US" b="1">
              <a:solidFill>
                <a:srgbClr val="00B0F0"/>
              </a:solidFill>
            </a:endParaRPr>
          </a:p>
        </p:txBody>
      </p:sp>
      <p:sp>
        <p:nvSpPr>
          <p:cNvPr id="63" name="文本框 62">
            <a:extLst>
              <a:ext uri="{FF2B5EF4-FFF2-40B4-BE49-F238E27FC236}">
                <a16:creationId xmlns:a16="http://schemas.microsoft.com/office/drawing/2014/main" id="{2C7FB3E1-2816-4136-ADB8-C75B67AF0A4D}"/>
              </a:ext>
            </a:extLst>
          </p:cNvPr>
          <p:cNvSpPr txBox="1"/>
          <p:nvPr/>
        </p:nvSpPr>
        <p:spPr>
          <a:xfrm>
            <a:off x="11123485" y="3637700"/>
            <a:ext cx="312906" cy="369332"/>
          </a:xfrm>
          <a:prstGeom prst="rect">
            <a:avLst/>
          </a:prstGeom>
          <a:noFill/>
        </p:spPr>
        <p:txBody>
          <a:bodyPr wrap="none" rtlCol="0">
            <a:spAutoFit/>
          </a:bodyPr>
          <a:lstStyle/>
          <a:p>
            <a:r>
              <a:rPr lang="en-US" altLang="zh-CN" b="1">
                <a:solidFill>
                  <a:srgbClr val="00B050"/>
                </a:solidFill>
              </a:rPr>
              <a:t>6</a:t>
            </a:r>
            <a:endParaRPr lang="zh-CN" altLang="en-US" b="1">
              <a:solidFill>
                <a:srgbClr val="00B050"/>
              </a:solidFill>
            </a:endParaRPr>
          </a:p>
        </p:txBody>
      </p:sp>
      <p:sp>
        <p:nvSpPr>
          <p:cNvPr id="64" name="文本框 63">
            <a:extLst>
              <a:ext uri="{FF2B5EF4-FFF2-40B4-BE49-F238E27FC236}">
                <a16:creationId xmlns:a16="http://schemas.microsoft.com/office/drawing/2014/main" id="{B5CD6C79-CC61-4229-8C2A-62EEE149F05B}"/>
              </a:ext>
            </a:extLst>
          </p:cNvPr>
          <p:cNvSpPr txBox="1"/>
          <p:nvPr/>
        </p:nvSpPr>
        <p:spPr>
          <a:xfrm>
            <a:off x="7554609" y="2983797"/>
            <a:ext cx="441146" cy="369332"/>
          </a:xfrm>
          <a:prstGeom prst="rect">
            <a:avLst/>
          </a:prstGeom>
          <a:noFill/>
        </p:spPr>
        <p:txBody>
          <a:bodyPr wrap="none" rtlCol="0">
            <a:spAutoFit/>
          </a:bodyPr>
          <a:lstStyle/>
          <a:p>
            <a:r>
              <a:rPr lang="en-US" altLang="zh-CN" b="1">
                <a:solidFill>
                  <a:srgbClr val="FFC000"/>
                </a:solidFill>
              </a:rPr>
              <a:t>24</a:t>
            </a:r>
            <a:endParaRPr lang="zh-CN" altLang="en-US" b="1">
              <a:solidFill>
                <a:srgbClr val="FFC000"/>
              </a:solidFill>
            </a:endParaRPr>
          </a:p>
        </p:txBody>
      </p:sp>
      <p:sp>
        <p:nvSpPr>
          <p:cNvPr id="65" name="文本框 64">
            <a:extLst>
              <a:ext uri="{FF2B5EF4-FFF2-40B4-BE49-F238E27FC236}">
                <a16:creationId xmlns:a16="http://schemas.microsoft.com/office/drawing/2014/main" id="{10549312-7C8F-479D-9932-4407E586C436}"/>
              </a:ext>
            </a:extLst>
          </p:cNvPr>
          <p:cNvSpPr txBox="1"/>
          <p:nvPr/>
        </p:nvSpPr>
        <p:spPr>
          <a:xfrm>
            <a:off x="4521061" y="4159515"/>
            <a:ext cx="569387" cy="369332"/>
          </a:xfrm>
          <a:prstGeom prst="rect">
            <a:avLst/>
          </a:prstGeom>
          <a:noFill/>
        </p:spPr>
        <p:txBody>
          <a:bodyPr wrap="none" rtlCol="0">
            <a:spAutoFit/>
          </a:bodyPr>
          <a:lstStyle/>
          <a:p>
            <a:r>
              <a:rPr lang="en-US" altLang="zh-CN" b="1">
                <a:solidFill>
                  <a:srgbClr val="FF0000"/>
                </a:solidFill>
              </a:rPr>
              <a:t>120</a:t>
            </a:r>
            <a:endParaRPr lang="zh-CN" altLang="en-US" b="1">
              <a:solidFill>
                <a:srgbClr val="FF0000"/>
              </a:solidFill>
            </a:endParaRPr>
          </a:p>
        </p:txBody>
      </p:sp>
    </p:spTree>
    <p:extLst>
      <p:ext uri="{BB962C8B-B14F-4D97-AF65-F5344CB8AC3E}">
        <p14:creationId xmlns:p14="http://schemas.microsoft.com/office/powerpoint/2010/main" val="25899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arn(inVertic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arn(inVertical)">
                                      <p:cBhvr>
                                        <p:cTn id="25" dur="500"/>
                                        <p:tgtEl>
                                          <p:spTgt spid="4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barn(inVertical)">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arn(inVertical)">
                                      <p:cBhvr>
                                        <p:cTn id="33" dur="500"/>
                                        <p:tgtEl>
                                          <p:spTgt spid="14"/>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arn(inVertical)">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arn(inVertical)">
                                      <p:cBhvr>
                                        <p:cTn id="47" dur="500"/>
                                        <p:tgtEl>
                                          <p:spTgt spid="38"/>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arn(inVertical)">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barn(inVertical)">
                                      <p:cBhvr>
                                        <p:cTn id="58" dur="500"/>
                                        <p:tgtEl>
                                          <p:spTgt spid="4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barn(inVertical)">
                                      <p:cBhvr>
                                        <p:cTn id="61" dur="500"/>
                                        <p:tgtEl>
                                          <p:spTgt spid="43"/>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barn(inVertical)">
                                      <p:cBhvr>
                                        <p:cTn id="66" dur="500"/>
                                        <p:tgtEl>
                                          <p:spTgt spid="5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barn(inVertical)">
                                      <p:cBhvr>
                                        <p:cTn id="69" dur="500"/>
                                        <p:tgtEl>
                                          <p:spTgt spid="44"/>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barn(inVertical)">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barn(inVertical)">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barn(inVertical)">
                                      <p:cBhvr>
                                        <p:cTn id="82" dur="5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barn(inVertical)">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barn(inVertical)">
                                      <p:cBhvr>
                                        <p:cTn id="92" dur="5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barn(inVertical)">
                                      <p:cBhvr>
                                        <p:cTn id="9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0" grpId="0"/>
      <p:bldP spid="31" grpId="0"/>
      <p:bldP spid="32" grpId="0"/>
      <p:bldP spid="8" grpId="0" animBg="1"/>
      <p:bldP spid="38" grpId="0"/>
      <p:bldP spid="39" grpId="0" animBg="1"/>
      <p:bldP spid="42" grpId="0"/>
      <p:bldP spid="43" grpId="0" animBg="1"/>
      <p:bldP spid="44" grpId="0"/>
      <p:bldP spid="45" grpId="0" animBg="1"/>
      <p:bldP spid="46" grpId="0"/>
      <p:bldP spid="47" grpId="0" animBg="1"/>
      <p:bldP spid="56" grpId="0"/>
      <p:bldP spid="62" grpId="0"/>
      <p:bldP spid="63" grpId="0"/>
      <p:bldP spid="64" grpId="0"/>
      <p:bldP spid="6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31546" y="2119967"/>
            <a:ext cx="5484437" cy="3741568"/>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226338" y="2772709"/>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318209" y="3017461"/>
            <a:ext cx="754613"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212551" y="2332719"/>
            <a:ext cx="4096321" cy="3367397"/>
          </a:xfrm>
          <a:prstGeom prst="rect">
            <a:avLst/>
          </a:prstGeom>
          <a:noFill/>
        </p:spPr>
        <p:txBody>
          <a:bodyPr wrap="square" rtlCol="0">
            <a:spAutoFit/>
          </a:bodyPr>
          <a:lstStyle/>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有三个立柱</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B</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C</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柱上穿有大小不等的圆盘</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N</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个，较大的圆盘在下，较小的圆盘在上。要求把</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柱上的圆盘全部移到</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C</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柱上，保持大盘在下、小盘在上的规律（可借助</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B</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柱）。每次移动只能把一个柱子最上面的圆盘移到另一个柱子的最上面。请输出移动过程。</a:t>
            </a:r>
          </a:p>
        </p:txBody>
      </p:sp>
      <p:sp>
        <p:nvSpPr>
          <p:cNvPr id="31" name="稻壳儿春秋广告/盗版必究        原创来源：http://chn.docer.com/works?userid=199329941#!/work_time">
            <a:extLst>
              <a:ext uri="{FF2B5EF4-FFF2-40B4-BE49-F238E27FC236}">
                <a16:creationId xmlns:a16="http://schemas.microsoft.com/office/drawing/2014/main" id="{3B3AE617-8C81-4A7F-8F34-DC10FBBC47A3}"/>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247421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648484" y="3053489"/>
            <a:ext cx="8223112" cy="458908"/>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将</a:t>
            </a:r>
            <a:r>
              <a:rPr lang="en-US" altLang="zh-CN" kern="0" spc="200">
                <a:latin typeface="微软雅黑" panose="020B0503020204020204" pitchFamily="34" charset="-122"/>
                <a:ea typeface="微软雅黑" panose="020B0503020204020204" pitchFamily="34" charset="-122"/>
              </a:rPr>
              <a:t>from</a:t>
            </a:r>
            <a:r>
              <a:rPr lang="zh-CN" altLang="en-US" kern="0" spc="200">
                <a:latin typeface="微软雅黑" panose="020B0503020204020204" pitchFamily="34" charset="-122"/>
                <a:ea typeface="微软雅黑" panose="020B0503020204020204" pitchFamily="34" charset="-122"/>
              </a:rPr>
              <a:t>柱最上面的</a:t>
            </a:r>
            <a:r>
              <a:rPr lang="en-US" altLang="zh-CN" kern="0" spc="200">
                <a:latin typeface="微软雅黑" panose="020B0503020204020204" pitchFamily="34" charset="-122"/>
                <a:ea typeface="微软雅黑" panose="020B0503020204020204" pitchFamily="34" charset="-122"/>
              </a:rPr>
              <a:t>moveSum-1</a:t>
            </a:r>
            <a:r>
              <a:rPr lang="zh-CN" altLang="en-US" kern="0" spc="200">
                <a:latin typeface="微软雅黑" panose="020B0503020204020204" pitchFamily="34" charset="-122"/>
                <a:ea typeface="微软雅黑" panose="020B0503020204020204" pitchFamily="34" charset="-122"/>
              </a:rPr>
              <a:t>个圆盘移动到</a:t>
            </a:r>
            <a:r>
              <a:rPr lang="en-US" altLang="zh-CN" kern="0" spc="200">
                <a:latin typeface="微软雅黑" panose="020B0503020204020204" pitchFamily="34" charset="-122"/>
                <a:ea typeface="微软雅黑" panose="020B0503020204020204" pitchFamily="34" charset="-122"/>
              </a:rPr>
              <a:t>by</a:t>
            </a:r>
            <a:r>
              <a:rPr lang="zh-CN" altLang="en-US" kern="0" spc="200">
                <a:latin typeface="微软雅黑" panose="020B0503020204020204" pitchFamily="34" charset="-122"/>
                <a:ea typeface="微软雅黑" panose="020B0503020204020204" pitchFamily="34" charset="-122"/>
              </a:rPr>
              <a:t>柱（借助</a:t>
            </a:r>
            <a:r>
              <a:rPr lang="en-US" altLang="zh-CN" kern="0" spc="200">
                <a:latin typeface="微软雅黑" panose="020B0503020204020204" pitchFamily="34" charset="-122"/>
                <a:ea typeface="微软雅黑" panose="020B0503020204020204" pitchFamily="34" charset="-122"/>
              </a:rPr>
              <a:t>to</a:t>
            </a:r>
            <a:r>
              <a:rPr lang="zh-CN" altLang="en-US" kern="0" spc="200">
                <a:latin typeface="微软雅黑" panose="020B0503020204020204" pitchFamily="34" charset="-122"/>
                <a:ea typeface="微软雅黑" panose="020B0503020204020204" pitchFamily="34" charset="-122"/>
              </a:rPr>
              <a:t>柱）</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712656"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递归思想：通过三步实现</a:t>
            </a:r>
          </a:p>
        </p:txBody>
      </p:sp>
      <p:sp>
        <p:nvSpPr>
          <p:cNvPr id="31" name="稻壳儿春秋广告/盗版必究        原创来源：http://chn.docer.com/works?userid=199329941#!/work_time">
            <a:extLst>
              <a:ext uri="{FF2B5EF4-FFF2-40B4-BE49-F238E27FC236}">
                <a16:creationId xmlns:a16="http://schemas.microsoft.com/office/drawing/2014/main" id="{C301A3B0-8B84-4F50-9E50-90EF9B537605}"/>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pic>
        <p:nvPicPr>
          <p:cNvPr id="6" name="图片 5">
            <a:extLst>
              <a:ext uri="{FF2B5EF4-FFF2-40B4-BE49-F238E27FC236}">
                <a16:creationId xmlns:a16="http://schemas.microsoft.com/office/drawing/2014/main" id="{572289B7-3C47-4CFE-A780-C75AABAE7AA6}"/>
              </a:ext>
            </a:extLst>
          </p:cNvPr>
          <p:cNvPicPr>
            <a:picLocks noChangeAspect="1"/>
          </p:cNvPicPr>
          <p:nvPr/>
        </p:nvPicPr>
        <p:blipFill>
          <a:blip r:embed="rId5"/>
          <a:stretch>
            <a:fillRect/>
          </a:stretch>
        </p:blipFill>
        <p:spPr>
          <a:xfrm>
            <a:off x="693300" y="4105282"/>
            <a:ext cx="5052498" cy="1760373"/>
          </a:xfrm>
          <a:prstGeom prst="rect">
            <a:avLst/>
          </a:prstGeom>
        </p:spPr>
      </p:pic>
      <p:pic>
        <p:nvPicPr>
          <p:cNvPr id="8" name="图片 7">
            <a:extLst>
              <a:ext uri="{FF2B5EF4-FFF2-40B4-BE49-F238E27FC236}">
                <a16:creationId xmlns:a16="http://schemas.microsoft.com/office/drawing/2014/main" id="{5995DDFE-486A-4698-B3DD-7A5352AE70C9}"/>
              </a:ext>
            </a:extLst>
          </p:cNvPr>
          <p:cNvPicPr>
            <a:picLocks noChangeAspect="1"/>
          </p:cNvPicPr>
          <p:nvPr/>
        </p:nvPicPr>
        <p:blipFill>
          <a:blip r:embed="rId6"/>
          <a:stretch>
            <a:fillRect/>
          </a:stretch>
        </p:blipFill>
        <p:spPr>
          <a:xfrm>
            <a:off x="6397303" y="4329891"/>
            <a:ext cx="5303980" cy="1531753"/>
          </a:xfrm>
          <a:prstGeom prst="rect">
            <a:avLst/>
          </a:prstGeom>
        </p:spPr>
      </p:pic>
    </p:spTree>
    <p:extLst>
      <p:ext uri="{BB962C8B-B14F-4D97-AF65-F5344CB8AC3E}">
        <p14:creationId xmlns:p14="http://schemas.microsoft.com/office/powerpoint/2010/main" val="75009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648484" y="3053489"/>
            <a:ext cx="8223112"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rPr>
              <a:t>2. </a:t>
            </a:r>
            <a:r>
              <a:rPr lang="zh-CN" altLang="en-US" kern="0" spc="200">
                <a:latin typeface="微软雅黑" panose="020B0503020204020204" pitchFamily="34" charset="-122"/>
                <a:ea typeface="微软雅黑" panose="020B0503020204020204" pitchFamily="34" charset="-122"/>
              </a:rPr>
              <a:t>将</a:t>
            </a:r>
            <a:r>
              <a:rPr lang="en-US" altLang="zh-CN" kern="0" spc="200">
                <a:latin typeface="微软雅黑" panose="020B0503020204020204" pitchFamily="34" charset="-122"/>
                <a:ea typeface="微软雅黑" panose="020B0503020204020204" pitchFamily="34" charset="-122"/>
              </a:rPr>
              <a:t>from</a:t>
            </a:r>
            <a:r>
              <a:rPr lang="zh-CN" altLang="en-US" kern="0" spc="200">
                <a:latin typeface="微软雅黑" panose="020B0503020204020204" pitchFamily="34" charset="-122"/>
                <a:ea typeface="微软雅黑" panose="020B0503020204020204" pitchFamily="34" charset="-122"/>
              </a:rPr>
              <a:t>柱上剩下的那</a:t>
            </a:r>
            <a:r>
              <a:rPr lang="en-US" altLang="zh-CN" kern="0" spc="200">
                <a:latin typeface="微软雅黑" panose="020B0503020204020204" pitchFamily="34" charset="-122"/>
                <a:ea typeface="微软雅黑" panose="020B0503020204020204" pitchFamily="34" charset="-122"/>
              </a:rPr>
              <a:t>1</a:t>
            </a:r>
            <a:r>
              <a:rPr lang="zh-CN" altLang="en-US" kern="0" spc="200">
                <a:latin typeface="微软雅黑" panose="020B0503020204020204" pitchFamily="34" charset="-122"/>
                <a:ea typeface="微软雅黑" panose="020B0503020204020204" pitchFamily="34" charset="-122"/>
              </a:rPr>
              <a:t>个圆盘直接移动到</a:t>
            </a:r>
            <a:r>
              <a:rPr lang="en-US" altLang="zh-CN" kern="0" spc="200">
                <a:latin typeface="微软雅黑" panose="020B0503020204020204" pitchFamily="34" charset="-122"/>
                <a:ea typeface="微软雅黑" panose="020B0503020204020204" pitchFamily="34" charset="-122"/>
              </a:rPr>
              <a:t>to</a:t>
            </a:r>
            <a:r>
              <a:rPr lang="zh-CN" altLang="en-US" kern="0" spc="200">
                <a:latin typeface="微软雅黑" panose="020B0503020204020204" pitchFamily="34" charset="-122"/>
                <a:ea typeface="微软雅黑" panose="020B0503020204020204" pitchFamily="34" charset="-122"/>
              </a:rPr>
              <a:t>柱</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712656"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递归思想：通过三步实现</a:t>
            </a:r>
          </a:p>
        </p:txBody>
      </p:sp>
      <p:sp>
        <p:nvSpPr>
          <p:cNvPr id="31" name="稻壳儿春秋广告/盗版必究        原创来源：http://chn.docer.com/works?userid=199329941#!/work_time">
            <a:extLst>
              <a:ext uri="{FF2B5EF4-FFF2-40B4-BE49-F238E27FC236}">
                <a16:creationId xmlns:a16="http://schemas.microsoft.com/office/drawing/2014/main" id="{C301A3B0-8B84-4F50-9E50-90EF9B537605}"/>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pic>
        <p:nvPicPr>
          <p:cNvPr id="8" name="图片 7">
            <a:extLst>
              <a:ext uri="{FF2B5EF4-FFF2-40B4-BE49-F238E27FC236}">
                <a16:creationId xmlns:a16="http://schemas.microsoft.com/office/drawing/2014/main" id="{5995DDFE-486A-4698-B3DD-7A5352AE70C9}"/>
              </a:ext>
            </a:extLst>
          </p:cNvPr>
          <p:cNvPicPr>
            <a:picLocks noChangeAspect="1"/>
          </p:cNvPicPr>
          <p:nvPr/>
        </p:nvPicPr>
        <p:blipFill>
          <a:blip r:embed="rId5"/>
          <a:stretch>
            <a:fillRect/>
          </a:stretch>
        </p:blipFill>
        <p:spPr>
          <a:xfrm>
            <a:off x="658457" y="4155214"/>
            <a:ext cx="5303980" cy="1531753"/>
          </a:xfrm>
          <a:prstGeom prst="rect">
            <a:avLst/>
          </a:prstGeom>
        </p:spPr>
      </p:pic>
      <p:pic>
        <p:nvPicPr>
          <p:cNvPr id="7" name="图片 6">
            <a:extLst>
              <a:ext uri="{FF2B5EF4-FFF2-40B4-BE49-F238E27FC236}">
                <a16:creationId xmlns:a16="http://schemas.microsoft.com/office/drawing/2014/main" id="{B5D2FED7-089F-4C76-B263-9DCB42155B2D}"/>
              </a:ext>
            </a:extLst>
          </p:cNvPr>
          <p:cNvPicPr>
            <a:picLocks noChangeAspect="1"/>
          </p:cNvPicPr>
          <p:nvPr/>
        </p:nvPicPr>
        <p:blipFill>
          <a:blip r:embed="rId6"/>
          <a:stretch>
            <a:fillRect/>
          </a:stretch>
        </p:blipFill>
        <p:spPr>
          <a:xfrm>
            <a:off x="6233432" y="4139973"/>
            <a:ext cx="5418290" cy="1546994"/>
          </a:xfrm>
          <a:prstGeom prst="rect">
            <a:avLst/>
          </a:prstGeom>
        </p:spPr>
      </p:pic>
    </p:spTree>
    <p:extLst>
      <p:ext uri="{BB962C8B-B14F-4D97-AF65-F5344CB8AC3E}">
        <p14:creationId xmlns:p14="http://schemas.microsoft.com/office/powerpoint/2010/main" val="19957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648484" y="3053489"/>
            <a:ext cx="8223112"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rPr>
              <a:t>3.</a:t>
            </a:r>
            <a:r>
              <a:rPr lang="zh-CN" altLang="en-US" kern="0" spc="200">
                <a:latin typeface="微软雅黑" panose="020B0503020204020204" pitchFamily="34" charset="-122"/>
                <a:ea typeface="微软雅黑" panose="020B0503020204020204" pitchFamily="34" charset="-122"/>
              </a:rPr>
              <a:t>将</a:t>
            </a:r>
            <a:r>
              <a:rPr lang="en-US" altLang="zh-CN" kern="0" spc="200">
                <a:latin typeface="微软雅黑" panose="020B0503020204020204" pitchFamily="34" charset="-122"/>
                <a:ea typeface="微软雅黑" panose="020B0503020204020204" pitchFamily="34" charset="-122"/>
              </a:rPr>
              <a:t>by</a:t>
            </a:r>
            <a:r>
              <a:rPr lang="zh-CN" altLang="en-US" kern="0" spc="200">
                <a:latin typeface="微软雅黑" panose="020B0503020204020204" pitchFamily="34" charset="-122"/>
                <a:ea typeface="微软雅黑" panose="020B0503020204020204" pitchFamily="34" charset="-122"/>
              </a:rPr>
              <a:t>柱上的</a:t>
            </a:r>
            <a:r>
              <a:rPr lang="en-US" altLang="zh-CN" kern="0" spc="200">
                <a:latin typeface="微软雅黑" panose="020B0503020204020204" pitchFamily="34" charset="-122"/>
                <a:ea typeface="微软雅黑" panose="020B0503020204020204" pitchFamily="34" charset="-122"/>
              </a:rPr>
              <a:t>moveSum-1</a:t>
            </a:r>
            <a:r>
              <a:rPr lang="zh-CN" altLang="en-US" kern="0" spc="200">
                <a:latin typeface="微软雅黑" panose="020B0503020204020204" pitchFamily="34" charset="-122"/>
                <a:ea typeface="微软雅黑" panose="020B0503020204020204" pitchFamily="34" charset="-122"/>
              </a:rPr>
              <a:t>个圆盘移动到</a:t>
            </a:r>
            <a:r>
              <a:rPr lang="en-US" altLang="zh-CN" kern="0" spc="200">
                <a:latin typeface="微软雅黑" panose="020B0503020204020204" pitchFamily="34" charset="-122"/>
                <a:ea typeface="微软雅黑" panose="020B0503020204020204" pitchFamily="34" charset="-122"/>
              </a:rPr>
              <a:t>to</a:t>
            </a:r>
            <a:r>
              <a:rPr lang="zh-CN" altLang="en-US" kern="0" spc="200">
                <a:latin typeface="微软雅黑" panose="020B0503020204020204" pitchFamily="34" charset="-122"/>
                <a:ea typeface="微软雅黑" panose="020B0503020204020204" pitchFamily="34" charset="-122"/>
              </a:rPr>
              <a:t>柱（借助</a:t>
            </a:r>
            <a:r>
              <a:rPr lang="en-US" altLang="zh-CN" kern="0" spc="200">
                <a:latin typeface="微软雅黑" panose="020B0503020204020204" pitchFamily="34" charset="-122"/>
                <a:ea typeface="微软雅黑" panose="020B0503020204020204" pitchFamily="34" charset="-122"/>
              </a:rPr>
              <a:t>from</a:t>
            </a:r>
            <a:r>
              <a:rPr lang="zh-CN" altLang="en-US" kern="0" spc="200">
                <a:latin typeface="微软雅黑" panose="020B0503020204020204" pitchFamily="34" charset="-122"/>
                <a:ea typeface="微软雅黑" panose="020B0503020204020204" pitchFamily="34" charset="-122"/>
              </a:rPr>
              <a:t>柱）</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712656"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递归思想：通过三步实现</a:t>
            </a:r>
          </a:p>
        </p:txBody>
      </p:sp>
      <p:sp>
        <p:nvSpPr>
          <p:cNvPr id="31" name="稻壳儿春秋广告/盗版必究        原创来源：http://chn.docer.com/works?userid=199329941#!/work_time">
            <a:extLst>
              <a:ext uri="{FF2B5EF4-FFF2-40B4-BE49-F238E27FC236}">
                <a16:creationId xmlns:a16="http://schemas.microsoft.com/office/drawing/2014/main" id="{C301A3B0-8B84-4F50-9E50-90EF9B537605}"/>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pic>
        <p:nvPicPr>
          <p:cNvPr id="7" name="图片 6">
            <a:extLst>
              <a:ext uri="{FF2B5EF4-FFF2-40B4-BE49-F238E27FC236}">
                <a16:creationId xmlns:a16="http://schemas.microsoft.com/office/drawing/2014/main" id="{B5D2FED7-089F-4C76-B263-9DCB42155B2D}"/>
              </a:ext>
            </a:extLst>
          </p:cNvPr>
          <p:cNvPicPr>
            <a:picLocks noChangeAspect="1"/>
          </p:cNvPicPr>
          <p:nvPr/>
        </p:nvPicPr>
        <p:blipFill>
          <a:blip r:embed="rId5"/>
          <a:stretch>
            <a:fillRect/>
          </a:stretch>
        </p:blipFill>
        <p:spPr>
          <a:xfrm>
            <a:off x="666826" y="4139973"/>
            <a:ext cx="5418290" cy="1546994"/>
          </a:xfrm>
          <a:prstGeom prst="rect">
            <a:avLst/>
          </a:prstGeom>
        </p:spPr>
      </p:pic>
      <p:pic>
        <p:nvPicPr>
          <p:cNvPr id="6" name="图片 5">
            <a:extLst>
              <a:ext uri="{FF2B5EF4-FFF2-40B4-BE49-F238E27FC236}">
                <a16:creationId xmlns:a16="http://schemas.microsoft.com/office/drawing/2014/main" id="{75CD3246-4D78-4BAB-A05B-AA7523B3AB42}"/>
              </a:ext>
            </a:extLst>
          </p:cNvPr>
          <p:cNvPicPr>
            <a:picLocks noChangeAspect="1"/>
          </p:cNvPicPr>
          <p:nvPr/>
        </p:nvPicPr>
        <p:blipFill>
          <a:blip r:embed="rId6"/>
          <a:stretch>
            <a:fillRect/>
          </a:stretch>
        </p:blipFill>
        <p:spPr>
          <a:xfrm>
            <a:off x="6106886" y="4001096"/>
            <a:ext cx="5349704" cy="1699407"/>
          </a:xfrm>
          <a:prstGeom prst="rect">
            <a:avLst/>
          </a:prstGeom>
        </p:spPr>
      </p:pic>
    </p:spTree>
    <p:extLst>
      <p:ext uri="{BB962C8B-B14F-4D97-AF65-F5344CB8AC3E}">
        <p14:creationId xmlns:p14="http://schemas.microsoft.com/office/powerpoint/2010/main" val="106250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C2284B5E-1D74-4CF8-A1DD-468A30B979ED}"/>
              </a:ext>
            </a:extLst>
          </p:cNvPr>
          <p:cNvSpPr txBox="1"/>
          <p:nvPr/>
        </p:nvSpPr>
        <p:spPr>
          <a:xfrm>
            <a:off x="751491" y="2546122"/>
            <a:ext cx="4235864"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递归实现：</a:t>
            </a:r>
          </a:p>
        </p:txBody>
      </p:sp>
      <p:sp>
        <p:nvSpPr>
          <p:cNvPr id="32" name="文本框 31">
            <a:extLst>
              <a:ext uri="{FF2B5EF4-FFF2-40B4-BE49-F238E27FC236}">
                <a16:creationId xmlns:a16="http://schemas.microsoft.com/office/drawing/2014/main" id="{715A1146-BD4A-41DB-A32D-CA98CD1D346E}"/>
              </a:ext>
            </a:extLst>
          </p:cNvPr>
          <p:cNvSpPr txBox="1"/>
          <p:nvPr/>
        </p:nvSpPr>
        <p:spPr>
          <a:xfrm>
            <a:off x="732193" y="3245653"/>
            <a:ext cx="6096000" cy="2585323"/>
          </a:xfrm>
          <a:prstGeom prst="rect">
            <a:avLst/>
          </a:prstGeom>
          <a:noFill/>
        </p:spPr>
        <p:txBody>
          <a:bodyPr wrap="square">
            <a:spAutoFit/>
          </a:bodyPr>
          <a:lstStyle/>
          <a:p>
            <a:r>
              <a:rPr lang="en-US" altLang="zh-CN">
                <a:solidFill>
                  <a:srgbClr val="569CD6"/>
                </a:solidFill>
                <a:latin typeface="Hack Nerd Font" panose="020B0609030202020204" pitchFamily="50" charset="0"/>
              </a:rPr>
              <a:t>def</a:t>
            </a:r>
            <a:r>
              <a:rPr lang="en-US" altLang="zh-CN">
                <a:solidFill>
                  <a:srgbClr val="D4D4D4"/>
                </a:solidFill>
                <a:latin typeface="Hack Nerd Font" panose="020B0609030202020204" pitchFamily="50" charset="0"/>
              </a:rPr>
              <a:t> </a:t>
            </a:r>
            <a:r>
              <a:rPr lang="en-US" altLang="zh-CN">
                <a:solidFill>
                  <a:srgbClr val="DCDCAA"/>
                </a:solidFill>
                <a:latin typeface="Hack Nerd Font" panose="020B0609030202020204" pitchFamily="50" charset="0"/>
              </a:rPr>
              <a:t>hanoi</a:t>
            </a:r>
            <a:r>
              <a:rPr lang="en-US" altLang="zh-CN">
                <a:solidFill>
                  <a:srgbClr val="D4D4D4"/>
                </a:solidFill>
                <a:latin typeface="Hack Nerd Font" panose="020B0609030202020204" pitchFamily="50" charset="0"/>
              </a:rPr>
              <a:t>(</a:t>
            </a:r>
            <a:r>
              <a:rPr lang="en-US" altLang="zh-CN">
                <a:solidFill>
                  <a:srgbClr val="9CDCFE"/>
                </a:solidFill>
                <a:latin typeface="Hack Nerd Font" panose="020B0609030202020204" pitchFamily="50" charset="0"/>
              </a:rPr>
              <a:t>n</a:t>
            </a:r>
            <a:r>
              <a:rPr lang="en-US" altLang="zh-CN">
                <a:solidFill>
                  <a:srgbClr val="D4D4D4"/>
                </a:solidFill>
                <a:latin typeface="Hack Nerd Font" panose="020B0609030202020204" pitchFamily="50" charset="0"/>
              </a:rPr>
              <a:t>, </a:t>
            </a:r>
            <a:r>
              <a:rPr lang="en-US" altLang="zh-CN">
                <a:solidFill>
                  <a:srgbClr val="9CDCFE"/>
                </a:solidFill>
                <a:latin typeface="Hack Nerd Font" panose="020B0609030202020204" pitchFamily="50" charset="0"/>
              </a:rPr>
              <a:t>a</a:t>
            </a:r>
            <a:r>
              <a:rPr lang="en-US" altLang="zh-CN">
                <a:solidFill>
                  <a:srgbClr val="D4D4D4"/>
                </a:solidFill>
                <a:latin typeface="Hack Nerd Font" panose="020B0609030202020204" pitchFamily="50" charset="0"/>
              </a:rPr>
              <a:t>, </a:t>
            </a:r>
            <a:r>
              <a:rPr lang="en-US" altLang="zh-CN">
                <a:solidFill>
                  <a:srgbClr val="9CDCFE"/>
                </a:solidFill>
                <a:latin typeface="Hack Nerd Font" panose="020B0609030202020204" pitchFamily="50" charset="0"/>
              </a:rPr>
              <a:t>b</a:t>
            </a:r>
            <a:r>
              <a:rPr lang="en-US" altLang="zh-CN">
                <a:solidFill>
                  <a:srgbClr val="D4D4D4"/>
                </a:solidFill>
                <a:latin typeface="Hack Nerd Font" panose="020B0609030202020204" pitchFamily="50" charset="0"/>
              </a:rPr>
              <a:t>, </a:t>
            </a:r>
            <a:r>
              <a:rPr lang="en-US" altLang="zh-CN">
                <a:solidFill>
                  <a:srgbClr val="9CDCFE"/>
                </a:solidFill>
                <a:latin typeface="Hack Nerd Font" panose="020B0609030202020204" pitchFamily="50" charset="0"/>
              </a:rPr>
              <a:t>c</a:t>
            </a:r>
            <a:r>
              <a:rPr lang="en-US" altLang="zh-CN">
                <a:solidFill>
                  <a:srgbClr val="D4D4D4"/>
                </a:solidFill>
                <a:latin typeface="Hack Nerd Font" panose="020B0609030202020204" pitchFamily="50" charset="0"/>
              </a:rPr>
              <a:t>):</a:t>
            </a:r>
          </a:p>
          <a:p>
            <a:r>
              <a:rPr lang="en-US" altLang="zh-CN">
                <a:solidFill>
                  <a:srgbClr val="D4D4D4"/>
                </a:solidFill>
                <a:latin typeface="Hack Nerd Font" panose="020B0609030202020204" pitchFamily="50" charset="0"/>
              </a:rPr>
              <a:t>    </a:t>
            </a:r>
            <a:r>
              <a:rPr lang="en-US" altLang="zh-CN">
                <a:solidFill>
                  <a:srgbClr val="C586C0"/>
                </a:solidFill>
                <a:latin typeface="Hack Nerd Font" panose="020B0609030202020204" pitchFamily="50" charset="0"/>
              </a:rPr>
              <a:t>if</a:t>
            </a:r>
            <a:r>
              <a:rPr lang="en-US" altLang="zh-CN">
                <a:solidFill>
                  <a:srgbClr val="D4D4D4"/>
                </a:solidFill>
                <a:latin typeface="Hack Nerd Font" panose="020B0609030202020204" pitchFamily="50" charset="0"/>
              </a:rPr>
              <a:t> n == </a:t>
            </a:r>
            <a:r>
              <a:rPr lang="en-US" altLang="zh-CN">
                <a:solidFill>
                  <a:srgbClr val="B5CEA8"/>
                </a:solidFill>
                <a:latin typeface="Hack Nerd Font" panose="020B0609030202020204" pitchFamily="50" charset="0"/>
              </a:rPr>
              <a:t>1</a:t>
            </a:r>
            <a:r>
              <a:rPr lang="en-US" altLang="zh-CN">
                <a:solidFill>
                  <a:srgbClr val="D4D4D4"/>
                </a:solidFill>
                <a:latin typeface="Hack Nerd Font" panose="020B0609030202020204" pitchFamily="50" charset="0"/>
              </a:rPr>
              <a:t>:</a:t>
            </a:r>
          </a:p>
          <a:p>
            <a:r>
              <a:rPr lang="en-US" altLang="zh-CN">
                <a:solidFill>
                  <a:srgbClr val="D4D4D4"/>
                </a:solidFill>
                <a:latin typeface="Hack Nerd Font" panose="020B0609030202020204" pitchFamily="50" charset="0"/>
              </a:rPr>
              <a:t>        </a:t>
            </a:r>
            <a:r>
              <a:rPr lang="en-US" altLang="zh-CN">
                <a:solidFill>
                  <a:srgbClr val="DCDCAA"/>
                </a:solidFill>
                <a:latin typeface="Hack Nerd Font" panose="020B0609030202020204" pitchFamily="50" charset="0"/>
              </a:rPr>
              <a:t>print</a:t>
            </a:r>
            <a:r>
              <a:rPr lang="en-US" altLang="zh-CN">
                <a:solidFill>
                  <a:srgbClr val="D4D4D4"/>
                </a:solidFill>
                <a:latin typeface="Hack Nerd Font" panose="020B0609030202020204" pitchFamily="50" charset="0"/>
              </a:rPr>
              <a:t>(</a:t>
            </a:r>
            <a:r>
              <a:rPr lang="en-US" altLang="zh-CN">
                <a:solidFill>
                  <a:srgbClr val="CE9178"/>
                </a:solidFill>
                <a:latin typeface="Hack Nerd Font" panose="020B0609030202020204" pitchFamily="50" charset="0"/>
              </a:rPr>
              <a:t>"from </a:t>
            </a:r>
            <a:r>
              <a:rPr lang="en-US" altLang="zh-CN">
                <a:solidFill>
                  <a:srgbClr val="569CD6"/>
                </a:solidFill>
                <a:latin typeface="Hack Nerd Font" panose="020B0609030202020204" pitchFamily="50" charset="0"/>
              </a:rPr>
              <a:t>%s</a:t>
            </a:r>
            <a:r>
              <a:rPr lang="en-US" altLang="zh-CN">
                <a:solidFill>
                  <a:srgbClr val="CE9178"/>
                </a:solidFill>
                <a:latin typeface="Hack Nerd Font" panose="020B0609030202020204" pitchFamily="50" charset="0"/>
              </a:rPr>
              <a:t> to </a:t>
            </a:r>
            <a:r>
              <a:rPr lang="en-US" altLang="zh-CN">
                <a:solidFill>
                  <a:srgbClr val="569CD6"/>
                </a:solidFill>
                <a:latin typeface="Hack Nerd Font" panose="020B0609030202020204" pitchFamily="50" charset="0"/>
              </a:rPr>
              <a:t>%s</a:t>
            </a:r>
            <a:r>
              <a:rPr lang="en-US" altLang="zh-CN">
                <a:solidFill>
                  <a:srgbClr val="CE9178"/>
                </a:solidFill>
                <a:latin typeface="Hack Nerd Font" panose="020B0609030202020204" pitchFamily="50" charset="0"/>
              </a:rPr>
              <a:t>"</a:t>
            </a:r>
            <a:r>
              <a:rPr lang="en-US" altLang="zh-CN">
                <a:solidFill>
                  <a:srgbClr val="D4D4D4"/>
                </a:solidFill>
                <a:latin typeface="Hack Nerd Font" panose="020B0609030202020204" pitchFamily="50" charset="0"/>
              </a:rPr>
              <a:t> % (a, c))</a:t>
            </a:r>
          </a:p>
          <a:p>
            <a:r>
              <a:rPr lang="en-US" altLang="zh-CN">
                <a:solidFill>
                  <a:srgbClr val="D4D4D4"/>
                </a:solidFill>
                <a:latin typeface="Hack Nerd Font" panose="020B0609030202020204" pitchFamily="50" charset="0"/>
              </a:rPr>
              <a:t>        </a:t>
            </a:r>
            <a:r>
              <a:rPr lang="en-US" altLang="zh-CN">
                <a:solidFill>
                  <a:srgbClr val="C586C0"/>
                </a:solidFill>
                <a:latin typeface="Hack Nerd Font" panose="020B0609030202020204" pitchFamily="50" charset="0"/>
              </a:rPr>
              <a:t>return</a:t>
            </a:r>
            <a:endParaRPr lang="en-US" altLang="zh-CN">
              <a:solidFill>
                <a:srgbClr val="D4D4D4"/>
              </a:solidFill>
              <a:latin typeface="Hack Nerd Font" panose="020B0609030202020204" pitchFamily="50" charset="0"/>
            </a:endParaRPr>
          </a:p>
          <a:p>
            <a:r>
              <a:rPr lang="en-US" altLang="zh-CN">
                <a:solidFill>
                  <a:srgbClr val="D4D4D4"/>
                </a:solidFill>
                <a:latin typeface="Hack Nerd Font" panose="020B0609030202020204" pitchFamily="50" charset="0"/>
              </a:rPr>
              <a:t>    hanoi(n - </a:t>
            </a:r>
            <a:r>
              <a:rPr lang="en-US" altLang="zh-CN">
                <a:solidFill>
                  <a:srgbClr val="B5CEA8"/>
                </a:solidFill>
                <a:latin typeface="Hack Nerd Font" panose="020B0609030202020204" pitchFamily="50" charset="0"/>
              </a:rPr>
              <a:t>1</a:t>
            </a:r>
            <a:r>
              <a:rPr lang="en-US" altLang="zh-CN">
                <a:solidFill>
                  <a:srgbClr val="D4D4D4"/>
                </a:solidFill>
                <a:latin typeface="Hack Nerd Font" panose="020B0609030202020204" pitchFamily="50" charset="0"/>
              </a:rPr>
              <a:t>, a, c, b)</a:t>
            </a:r>
          </a:p>
          <a:p>
            <a:r>
              <a:rPr lang="en-US" altLang="zh-CN">
                <a:solidFill>
                  <a:srgbClr val="D4D4D4"/>
                </a:solidFill>
                <a:latin typeface="Hack Nerd Font" panose="020B0609030202020204" pitchFamily="50" charset="0"/>
              </a:rPr>
              <a:t>    hanoi(</a:t>
            </a:r>
            <a:r>
              <a:rPr lang="en-US" altLang="zh-CN">
                <a:solidFill>
                  <a:srgbClr val="B5CEA8"/>
                </a:solidFill>
                <a:latin typeface="Hack Nerd Font" panose="020B0609030202020204" pitchFamily="50" charset="0"/>
              </a:rPr>
              <a:t>1</a:t>
            </a:r>
            <a:r>
              <a:rPr lang="en-US" altLang="zh-CN">
                <a:solidFill>
                  <a:srgbClr val="D4D4D4"/>
                </a:solidFill>
                <a:latin typeface="Hack Nerd Font" panose="020B0609030202020204" pitchFamily="50" charset="0"/>
              </a:rPr>
              <a:t>, a, b, c)</a:t>
            </a:r>
          </a:p>
          <a:p>
            <a:r>
              <a:rPr lang="en-US" altLang="zh-CN">
                <a:solidFill>
                  <a:srgbClr val="D4D4D4"/>
                </a:solidFill>
                <a:latin typeface="Hack Nerd Font" panose="020B0609030202020204" pitchFamily="50" charset="0"/>
              </a:rPr>
              <a:t>    hanoi(n - </a:t>
            </a:r>
            <a:r>
              <a:rPr lang="en-US" altLang="zh-CN">
                <a:solidFill>
                  <a:srgbClr val="B5CEA8"/>
                </a:solidFill>
                <a:latin typeface="Hack Nerd Font" panose="020B0609030202020204" pitchFamily="50" charset="0"/>
              </a:rPr>
              <a:t>1</a:t>
            </a:r>
            <a:r>
              <a:rPr lang="en-US" altLang="zh-CN">
                <a:solidFill>
                  <a:srgbClr val="D4D4D4"/>
                </a:solidFill>
                <a:latin typeface="Hack Nerd Font" panose="020B0609030202020204" pitchFamily="50" charset="0"/>
              </a:rPr>
              <a:t>, b, a, c)</a:t>
            </a:r>
          </a:p>
          <a:p>
            <a:br>
              <a:rPr lang="en-US" altLang="zh-CN">
                <a:solidFill>
                  <a:srgbClr val="D4D4D4"/>
                </a:solidFill>
                <a:latin typeface="Hack Nerd Font" panose="020B0609030202020204" pitchFamily="50" charset="0"/>
              </a:rPr>
            </a:br>
            <a:r>
              <a:rPr lang="en-US" altLang="zh-CN">
                <a:solidFill>
                  <a:srgbClr val="D4D4D4"/>
                </a:solidFill>
                <a:latin typeface="Hack Nerd Font" panose="020B0609030202020204" pitchFamily="50" charset="0"/>
              </a:rPr>
              <a:t>hanoi(</a:t>
            </a:r>
            <a:r>
              <a:rPr lang="en-US" altLang="zh-CN">
                <a:solidFill>
                  <a:srgbClr val="B5CEA8"/>
                </a:solidFill>
                <a:latin typeface="Hack Nerd Font" panose="020B0609030202020204" pitchFamily="50" charset="0"/>
              </a:rPr>
              <a:t>3</a:t>
            </a:r>
            <a:r>
              <a:rPr lang="en-US" altLang="zh-CN">
                <a:solidFill>
                  <a:srgbClr val="D4D4D4"/>
                </a:solidFill>
                <a:latin typeface="Hack Nerd Font" panose="020B0609030202020204" pitchFamily="50" charset="0"/>
              </a:rPr>
              <a:t>, </a:t>
            </a:r>
            <a:r>
              <a:rPr lang="en-US" altLang="zh-CN">
                <a:solidFill>
                  <a:srgbClr val="CE9178"/>
                </a:solidFill>
                <a:latin typeface="Hack Nerd Font" panose="020B0609030202020204" pitchFamily="50" charset="0"/>
              </a:rPr>
              <a:t>'a'</a:t>
            </a:r>
            <a:r>
              <a:rPr lang="en-US" altLang="zh-CN">
                <a:solidFill>
                  <a:srgbClr val="D4D4D4"/>
                </a:solidFill>
                <a:latin typeface="Hack Nerd Font" panose="020B0609030202020204" pitchFamily="50" charset="0"/>
              </a:rPr>
              <a:t>, </a:t>
            </a:r>
            <a:r>
              <a:rPr lang="en-US" altLang="zh-CN">
                <a:solidFill>
                  <a:srgbClr val="CE9178"/>
                </a:solidFill>
                <a:latin typeface="Hack Nerd Font" panose="020B0609030202020204" pitchFamily="50" charset="0"/>
              </a:rPr>
              <a:t>'b'</a:t>
            </a:r>
            <a:r>
              <a:rPr lang="en-US" altLang="zh-CN">
                <a:solidFill>
                  <a:srgbClr val="D4D4D4"/>
                </a:solidFill>
                <a:latin typeface="Hack Nerd Font" panose="020B0609030202020204" pitchFamily="50" charset="0"/>
              </a:rPr>
              <a:t>, </a:t>
            </a:r>
            <a:r>
              <a:rPr lang="en-US" altLang="zh-CN">
                <a:solidFill>
                  <a:srgbClr val="CE9178"/>
                </a:solidFill>
                <a:latin typeface="Hack Nerd Font" panose="020B0609030202020204" pitchFamily="50" charset="0"/>
              </a:rPr>
              <a:t>'c'</a:t>
            </a:r>
            <a:r>
              <a:rPr lang="en-US" altLang="zh-CN">
                <a:solidFill>
                  <a:srgbClr val="D4D4D4"/>
                </a:solidFill>
                <a:latin typeface="Hack Nerd Font" panose="020B0609030202020204" pitchFamily="50" charset="0"/>
              </a:rPr>
              <a:t>)</a:t>
            </a:r>
          </a:p>
        </p:txBody>
      </p:sp>
      <p:sp>
        <p:nvSpPr>
          <p:cNvPr id="34" name="稻壳儿春秋广告/盗版必究        原创来源：http://chn.docer.com/works?userid=199329941#!/work_time">
            <a:extLst>
              <a:ext uri="{FF2B5EF4-FFF2-40B4-BE49-F238E27FC236}">
                <a16:creationId xmlns:a16="http://schemas.microsoft.com/office/drawing/2014/main" id="{A181B199-B9C2-4AAB-AD40-8C64D0BFAF17}"/>
              </a:ext>
            </a:extLst>
          </p:cNvPr>
          <p:cNvSpPr txBox="1"/>
          <p:nvPr/>
        </p:nvSpPr>
        <p:spPr>
          <a:xfrm>
            <a:off x="7133046" y="4885910"/>
            <a:ext cx="4757588"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有没有感到代码极其短！这也是递归的一个很大的优点。</a:t>
            </a:r>
          </a:p>
        </p:txBody>
      </p:sp>
      <p:sp>
        <p:nvSpPr>
          <p:cNvPr id="35" name="稻壳儿春秋广告/盗版必究        原创来源：http://chn.docer.com/works?userid=199329941#!/work_time">
            <a:extLst>
              <a:ext uri="{FF2B5EF4-FFF2-40B4-BE49-F238E27FC236}">
                <a16:creationId xmlns:a16="http://schemas.microsoft.com/office/drawing/2014/main" id="{1B6ADF15-9631-49B3-B9FA-EE05326F931A}"/>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102169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2" grpId="0"/>
      <p:bldP spid="3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54992" y="2862432"/>
            <a:ext cx="5010984" cy="2130908"/>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226338" y="3515174"/>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318209" y="3759926"/>
            <a:ext cx="754613"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071876" y="3075184"/>
            <a:ext cx="4096321" cy="1705403"/>
          </a:xfrm>
          <a:prstGeom prst="rect">
            <a:avLst/>
          </a:prstGeom>
          <a:noFill/>
        </p:spPr>
        <p:txBody>
          <a:bodyPr wrap="square" rtlCol="0">
            <a:spAutoFit/>
          </a:bodyPr>
          <a:lstStyle/>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编写函数，接收一个正偶数为参数，输出两个素数，并且这两个素数之和等于原来的正偶数。如果存在多组符合条件的素数，则全部输出。</a:t>
            </a:r>
          </a:p>
        </p:txBody>
      </p:sp>
      <p:sp>
        <p:nvSpPr>
          <p:cNvPr id="31" name="稻壳儿春秋广告/盗版必究        原创来源：http://chn.docer.com/works?userid=199329941#!/work_time">
            <a:extLst>
              <a:ext uri="{FF2B5EF4-FFF2-40B4-BE49-F238E27FC236}">
                <a16:creationId xmlns:a16="http://schemas.microsoft.com/office/drawing/2014/main" id="{3B3AE617-8C81-4A7F-8F34-DC10FBBC47A3}"/>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170224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3053489"/>
            <a:ext cx="8223112" cy="1705403"/>
          </a:xfrm>
          <a:prstGeom prst="rect">
            <a:avLst/>
          </a:prstGeom>
          <a:noFill/>
        </p:spPr>
        <p:txBody>
          <a:bodyPr wrap="square" rtlCol="0">
            <a:spAutoFit/>
          </a:bodyPr>
          <a:lstStyle/>
          <a:p>
            <a:pPr marL="342900" indent="-342900">
              <a:lnSpc>
                <a:spcPct val="150000"/>
              </a:lnSpc>
              <a:buFont typeface="+mj-lt"/>
              <a:buAutoNum type="arabicPeriod"/>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由于两个素数</a:t>
            </a:r>
            <a:r>
              <a:rPr lang="zh-CN" altLang="en-US"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之和</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等于原来的正偶数，所以</a:t>
            </a:r>
            <a:r>
              <a:rPr lang="zh-CN" altLang="en-US"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两个素数均 </a:t>
            </a:r>
            <a:r>
              <a:rPr lang="en-US" altLang="zh-CN"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&lt;= </a:t>
            </a:r>
            <a:r>
              <a:rPr lang="zh-CN" altLang="en-US"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正偶数</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最小的素数是 </a:t>
            </a:r>
            <a:r>
              <a:rPr lang="en-US" altLang="zh-CN" kern="0" spc="200">
                <a:latin typeface="微软雅黑" panose="020B0503020204020204" pitchFamily="34" charset="-122"/>
                <a:ea typeface="微软雅黑" panose="020B0503020204020204" pitchFamily="34" charset="-122"/>
              </a:rPr>
              <a:t>2</a:t>
            </a:r>
            <a:r>
              <a:rPr lang="zh-CN" altLang="en-US" kern="0" spc="200">
                <a:latin typeface="微软雅黑" panose="020B0503020204020204" pitchFamily="34" charset="-122"/>
                <a:ea typeface="微软雅黑" panose="020B0503020204020204" pitchFamily="34" charset="-122"/>
              </a:rPr>
              <a:t>，最大的素数不超过该正偶数；</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将两个数分别从 </a:t>
            </a:r>
            <a:r>
              <a:rPr lang="en-US" altLang="zh-CN" kern="0" spc="200">
                <a:solidFill>
                  <a:srgbClr val="FF0000"/>
                </a:solidFill>
                <a:latin typeface="微软雅黑" panose="020B0503020204020204" pitchFamily="34" charset="-122"/>
                <a:ea typeface="微软雅黑" panose="020B0503020204020204" pitchFamily="34" charset="-122"/>
              </a:rPr>
              <a:t>2 ~ </a:t>
            </a:r>
            <a:r>
              <a:rPr lang="zh-CN" altLang="en-US" kern="0" spc="200">
                <a:solidFill>
                  <a:srgbClr val="FF0000"/>
                </a:solidFill>
                <a:latin typeface="微软雅黑" panose="020B0503020204020204" pitchFamily="34" charset="-122"/>
                <a:ea typeface="微软雅黑" panose="020B0503020204020204" pitchFamily="34" charset="-122"/>
              </a:rPr>
              <a:t>正偶数 </a:t>
            </a:r>
            <a:r>
              <a:rPr lang="zh-CN" altLang="en-US" kern="0" spc="200">
                <a:latin typeface="微软雅黑" panose="020B0503020204020204" pitchFamily="34" charset="-122"/>
                <a:ea typeface="微软雅黑" panose="020B0503020204020204" pitchFamily="34" charset="-122"/>
              </a:rPr>
              <a:t>进行枚举，选择均是是素数且和是该正偶数的组合，作为结果输出。</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判断方法：</a:t>
            </a:r>
          </a:p>
        </p:txBody>
      </p:sp>
      <p:sp>
        <p:nvSpPr>
          <p:cNvPr id="31" name="稻壳儿春秋广告/盗版必究        原创来源：http://chn.docer.com/works?userid=199329941#!/work_time">
            <a:extLst>
              <a:ext uri="{FF2B5EF4-FFF2-40B4-BE49-F238E27FC236}">
                <a16:creationId xmlns:a16="http://schemas.microsoft.com/office/drawing/2014/main" id="{C301A3B0-8B84-4F50-9E50-90EF9B537605}"/>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274412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428" y="3914039"/>
            <a:ext cx="2365270" cy="2365270"/>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C2284B5E-1D74-4CF8-A1DD-468A30B979ED}"/>
              </a:ext>
            </a:extLst>
          </p:cNvPr>
          <p:cNvSpPr txBox="1"/>
          <p:nvPr/>
        </p:nvSpPr>
        <p:spPr>
          <a:xfrm>
            <a:off x="751491" y="2546122"/>
            <a:ext cx="4235864" cy="961289"/>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我们可以先编写一个函数，用来判断一个数是否是素数。</a:t>
            </a:r>
          </a:p>
        </p:txBody>
      </p:sp>
      <p:sp>
        <p:nvSpPr>
          <p:cNvPr id="35" name="稻壳儿春秋广告/盗版必究        原创来源：http://chn.docer.com/works?userid=199329941#!/work_time">
            <a:extLst>
              <a:ext uri="{FF2B5EF4-FFF2-40B4-BE49-F238E27FC236}">
                <a16:creationId xmlns:a16="http://schemas.microsoft.com/office/drawing/2014/main" id="{1B6ADF15-9631-49B3-B9FA-EE05326F931A}"/>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pic>
        <p:nvPicPr>
          <p:cNvPr id="8" name="图片 7">
            <a:extLst>
              <a:ext uri="{FF2B5EF4-FFF2-40B4-BE49-F238E27FC236}">
                <a16:creationId xmlns:a16="http://schemas.microsoft.com/office/drawing/2014/main" id="{DFA89265-BE48-4250-9509-D7E3884FADF4}"/>
              </a:ext>
            </a:extLst>
          </p:cNvPr>
          <p:cNvPicPr>
            <a:picLocks noChangeAspect="1"/>
          </p:cNvPicPr>
          <p:nvPr/>
        </p:nvPicPr>
        <p:blipFill>
          <a:blip r:embed="rId5"/>
          <a:stretch>
            <a:fillRect/>
          </a:stretch>
        </p:blipFill>
        <p:spPr>
          <a:xfrm>
            <a:off x="6994864" y="964455"/>
            <a:ext cx="3591514" cy="5893545"/>
          </a:xfrm>
          <a:prstGeom prst="rect">
            <a:avLst/>
          </a:prstGeom>
        </p:spPr>
      </p:pic>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spTree>
    <p:extLst>
      <p:ext uri="{BB962C8B-B14F-4D97-AF65-F5344CB8AC3E}">
        <p14:creationId xmlns:p14="http://schemas.microsoft.com/office/powerpoint/2010/main" val="394297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24326"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7892865" y="0"/>
            <a:ext cx="716183" cy="1366310"/>
            <a:chOff x="5176615" y="0"/>
            <a:chExt cx="1649852" cy="3147532"/>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170174"/>
              <a:ext cx="1649852" cy="1977358"/>
            </a:xfrm>
            <a:prstGeom prst="rect">
              <a:avLst/>
            </a:prstGeom>
          </p:spPr>
        </p:pic>
      </p:grpSp>
      <p:grpSp>
        <p:nvGrpSpPr>
          <p:cNvPr id="4" name="组合 3"/>
          <p:cNvGrpSpPr/>
          <p:nvPr/>
        </p:nvGrpSpPr>
        <p:grpSpPr>
          <a:xfrm>
            <a:off x="4364254"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1" name="稻壳儿春秋广告/盗版必究        原创来源：http://chn.docer.com/works?userid=199329941#!/work_time"/>
          <p:cNvSpPr>
            <a:spLocks noChangeArrowheads="1"/>
          </p:cNvSpPr>
          <p:nvPr/>
        </p:nvSpPr>
        <p:spPr bwMode="auto">
          <a:xfrm>
            <a:off x="5303519" y="1297062"/>
            <a:ext cx="1644127" cy="707886"/>
          </a:xfrm>
          <a:prstGeom prst="rect">
            <a:avLst/>
          </a:prstGeom>
          <a:noFill/>
        </p:spPr>
        <p:txBody>
          <a:bodyPr wrap="square">
            <a:spAutoFit/>
          </a:bodyPr>
          <a:lstStyle/>
          <a:p>
            <a:pPr algn="ctr">
              <a:spcBef>
                <a:spcPct val="0"/>
              </a:spcBef>
            </a:pPr>
            <a:r>
              <a:rPr lang="zh-CN" altLang="en-US"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目  录</a:t>
            </a:r>
            <a:endParaRPr lang="en-US" altLang="zh-CN"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80" name="稻壳儿春秋广告/盗版必究        原创来源：http://chn.docer.com/works?userid=199329941#!/work_time"/>
          <p:cNvSpPr txBox="1"/>
          <p:nvPr/>
        </p:nvSpPr>
        <p:spPr>
          <a:xfrm>
            <a:off x="2255081" y="3342468"/>
            <a:ext cx="3195460" cy="523220"/>
          </a:xfrm>
          <a:prstGeom prst="rect">
            <a:avLst/>
          </a:prstGeom>
          <a:noFill/>
          <a:effectLst/>
        </p:spPr>
        <p:txBody>
          <a:bodyPr wrap="square" rtlCol="0">
            <a:spAutoFit/>
          </a:bodyPr>
          <a:lstStyle/>
          <a:p>
            <a:r>
              <a:rPr lang="en-US" altLang="zh-CN"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类型判断</a:t>
            </a:r>
          </a:p>
        </p:txBody>
      </p:sp>
      <p:sp>
        <p:nvSpPr>
          <p:cNvPr id="84" name="稻壳儿春秋广告/盗版必究        原创来源：http://chn.docer.com/works?userid=199329941#!/work_time"/>
          <p:cNvSpPr txBox="1"/>
          <p:nvPr/>
        </p:nvSpPr>
        <p:spPr>
          <a:xfrm>
            <a:off x="8233237" y="3342468"/>
            <a:ext cx="3223655"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单分支选择结构</a:t>
            </a:r>
          </a:p>
        </p:txBody>
      </p:sp>
      <p:sp>
        <p:nvSpPr>
          <p:cNvPr id="82" name="稻壳儿春秋广告/盗版必究        原创来源：http://chn.docer.com/works?userid=199329941#!/work_time"/>
          <p:cNvSpPr txBox="1"/>
          <p:nvPr/>
        </p:nvSpPr>
        <p:spPr>
          <a:xfrm>
            <a:off x="2255080" y="5019502"/>
            <a:ext cx="3195459"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双分支选择结构</a:t>
            </a:r>
          </a:p>
        </p:txBody>
      </p:sp>
      <p:sp>
        <p:nvSpPr>
          <p:cNvPr id="86" name="稻壳儿春秋广告/盗版必究        原创来源：http://chn.docer.com/works?userid=199329941#!/work_time"/>
          <p:cNvSpPr txBox="1"/>
          <p:nvPr/>
        </p:nvSpPr>
        <p:spPr>
          <a:xfrm>
            <a:off x="8233237" y="4983993"/>
            <a:ext cx="3385021"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巢状分支选择结构</a:t>
            </a:r>
          </a:p>
        </p:txBody>
      </p:sp>
      <p:sp>
        <p:nvSpPr>
          <p:cNvPr id="12" name="稻壳儿春秋广告/盗版必究        原创来源：http://chn.docer.com/works?userid=199329941#!/work_time"/>
          <p:cNvSpPr/>
          <p:nvPr/>
        </p:nvSpPr>
        <p:spPr bwMode="auto">
          <a:xfrm>
            <a:off x="1082680"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7" name="稻壳儿春秋广告/盗版必究        原创来源：http://chn.docer.com/works?userid=199329941#!/work_time"/>
          <p:cNvSpPr/>
          <p:nvPr/>
        </p:nvSpPr>
        <p:spPr bwMode="auto">
          <a:xfrm>
            <a:off x="7064108"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8" name="稻壳儿春秋广告/盗版必究        原创来源：http://chn.docer.com/works?userid=199329941#!/work_time"/>
          <p:cNvSpPr/>
          <p:nvPr/>
        </p:nvSpPr>
        <p:spPr bwMode="auto">
          <a:xfrm>
            <a:off x="1082680"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9" name="稻壳儿春秋广告/盗版必究        原创来源：http://chn.docer.com/works?userid=199329941#!/work_time9"/>
          <p:cNvSpPr/>
          <p:nvPr/>
        </p:nvSpPr>
        <p:spPr bwMode="auto">
          <a:xfrm>
            <a:off x="7064108"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90" name="稻壳儿春秋广告/盗版必究        原创来源：http://chn.docer.com/works?userid=199329941#!/work_time"/>
          <p:cNvSpPr>
            <a:spLocks noChangeArrowheads="1"/>
          </p:cNvSpPr>
          <p:nvPr/>
        </p:nvSpPr>
        <p:spPr bwMode="auto">
          <a:xfrm>
            <a:off x="1260322" y="3219958"/>
            <a:ext cx="81711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01</a:t>
            </a:r>
          </a:p>
        </p:txBody>
      </p:sp>
      <p:sp>
        <p:nvSpPr>
          <p:cNvPr id="91" name="稻壳儿春秋广告/盗版必究        原创来源：http://chn.docer.com/works?userid=199329941#!/work_time"/>
          <p:cNvSpPr>
            <a:spLocks noChangeArrowheads="1"/>
          </p:cNvSpPr>
          <p:nvPr/>
        </p:nvSpPr>
        <p:spPr bwMode="auto">
          <a:xfrm>
            <a:off x="1260321" y="4870359"/>
            <a:ext cx="738807"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03</a:t>
            </a:r>
          </a:p>
        </p:txBody>
      </p:sp>
      <p:sp>
        <p:nvSpPr>
          <p:cNvPr id="92" name="稻壳儿春秋广告/盗版必究        原创来源：http://chn.docer.com/works?userid=199329941#!/work_time"/>
          <p:cNvSpPr>
            <a:spLocks noChangeArrowheads="1"/>
          </p:cNvSpPr>
          <p:nvPr/>
        </p:nvSpPr>
        <p:spPr bwMode="auto">
          <a:xfrm>
            <a:off x="7241750" y="3219958"/>
            <a:ext cx="79062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02</a:t>
            </a:r>
          </a:p>
        </p:txBody>
      </p:sp>
      <p:sp>
        <p:nvSpPr>
          <p:cNvPr id="93" name="稻壳儿春秋广告/盗版必究        原创来源：http://chn.docer.com/works?userid=199329941#!/work_time"/>
          <p:cNvSpPr>
            <a:spLocks noChangeArrowheads="1"/>
          </p:cNvSpPr>
          <p:nvPr/>
        </p:nvSpPr>
        <p:spPr bwMode="auto">
          <a:xfrm>
            <a:off x="7241750" y="4870359"/>
            <a:ext cx="79062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04</a:t>
            </a:r>
          </a:p>
        </p:txBody>
      </p:sp>
      <p:grpSp>
        <p:nvGrpSpPr>
          <p:cNvPr id="30" name="组合 29">
            <a:extLst>
              <a:ext uri="{FF2B5EF4-FFF2-40B4-BE49-F238E27FC236}">
                <a16:creationId xmlns:a16="http://schemas.microsoft.com/office/drawing/2014/main" id="{68A3743A-0ED8-44B1-B6A2-A9015D9F3D55}"/>
              </a:ext>
            </a:extLst>
          </p:cNvPr>
          <p:cNvGrpSpPr/>
          <p:nvPr/>
        </p:nvGrpSpPr>
        <p:grpSpPr>
          <a:xfrm>
            <a:off x="3455121" y="0"/>
            <a:ext cx="778777" cy="2065544"/>
            <a:chOff x="3234663" y="0"/>
            <a:chExt cx="1232517" cy="3187309"/>
          </a:xfrm>
        </p:grpSpPr>
        <p:sp>
          <p:nvSpPr>
            <p:cNvPr id="31" name="稻壳儿春秋广告/盗版必究        原创来源：http://chn.docer.com/works?userid=199329941#!/work_time">
              <a:extLst>
                <a:ext uri="{FF2B5EF4-FFF2-40B4-BE49-F238E27FC236}">
                  <a16:creationId xmlns:a16="http://schemas.microsoft.com/office/drawing/2014/main" id="{5DB05A23-2A11-490F-9DCE-5FFD570FE530}"/>
                </a:ext>
              </a:extLst>
            </p:cNvPr>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32" name="稻壳儿春秋广告/盗版必究        原创来源：http://chn.docer.com/works?userid=199329941#!/work_time">
              <a:extLst>
                <a:ext uri="{FF2B5EF4-FFF2-40B4-BE49-F238E27FC236}">
                  <a16:creationId xmlns:a16="http://schemas.microsoft.com/office/drawing/2014/main" id="{C05E2247-30F2-44AA-A575-2C6FA4BF12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spTree>
    <p:extLst>
      <p:ext uri="{BB962C8B-B14F-4D97-AF65-F5344CB8AC3E}">
        <p14:creationId xmlns:p14="http://schemas.microsoft.com/office/powerpoint/2010/main" val="23599250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代码实现（二）</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pic>
        <p:nvPicPr>
          <p:cNvPr id="6" name="图片 5">
            <a:extLst>
              <a:ext uri="{FF2B5EF4-FFF2-40B4-BE49-F238E27FC236}">
                <a16:creationId xmlns:a16="http://schemas.microsoft.com/office/drawing/2014/main" id="{3EABBFD4-6FD3-48F7-B3CE-A33E7233B4B0}"/>
              </a:ext>
            </a:extLst>
          </p:cNvPr>
          <p:cNvPicPr>
            <a:picLocks noChangeAspect="1"/>
          </p:cNvPicPr>
          <p:nvPr/>
        </p:nvPicPr>
        <p:blipFill rotWithShape="1">
          <a:blip r:embed="rId5"/>
          <a:srcRect b="10866"/>
          <a:stretch/>
        </p:blipFill>
        <p:spPr>
          <a:xfrm>
            <a:off x="2346556" y="1943550"/>
            <a:ext cx="9190516" cy="4659768"/>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C2284B5E-1D74-4CF8-A1DD-468A30B979ED}"/>
              </a:ext>
            </a:extLst>
          </p:cNvPr>
          <p:cNvSpPr txBox="1"/>
          <p:nvPr/>
        </p:nvSpPr>
        <p:spPr>
          <a:xfrm>
            <a:off x="746962" y="2588685"/>
            <a:ext cx="137681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总体代码：</a:t>
            </a:r>
          </a:p>
        </p:txBody>
      </p:sp>
    </p:spTree>
    <p:extLst>
      <p:ext uri="{BB962C8B-B14F-4D97-AF65-F5344CB8AC3E}">
        <p14:creationId xmlns:p14="http://schemas.microsoft.com/office/powerpoint/2010/main" val="338466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C2284B5E-1D74-4CF8-A1DD-468A30B979ED}"/>
              </a:ext>
            </a:extLst>
          </p:cNvPr>
          <p:cNvSpPr txBox="1"/>
          <p:nvPr/>
        </p:nvSpPr>
        <p:spPr>
          <a:xfrm>
            <a:off x="751491" y="2546122"/>
            <a:ext cx="4235864" cy="961289"/>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我们可以先编写一个函数，用来判断一个数是否是素数。</a:t>
            </a:r>
          </a:p>
        </p:txBody>
      </p:sp>
      <p:sp>
        <p:nvSpPr>
          <p:cNvPr id="32" name="文本框 31">
            <a:extLst>
              <a:ext uri="{FF2B5EF4-FFF2-40B4-BE49-F238E27FC236}">
                <a16:creationId xmlns:a16="http://schemas.microsoft.com/office/drawing/2014/main" id="{715A1146-BD4A-41DB-A32D-CA98CD1D346E}"/>
              </a:ext>
            </a:extLst>
          </p:cNvPr>
          <p:cNvSpPr txBox="1"/>
          <p:nvPr/>
        </p:nvSpPr>
        <p:spPr>
          <a:xfrm>
            <a:off x="732193" y="3605161"/>
            <a:ext cx="6096000" cy="2953053"/>
          </a:xfrm>
          <a:prstGeom prst="rect">
            <a:avLst/>
          </a:prstGeom>
          <a:noFill/>
        </p:spPr>
        <p:txBody>
          <a:bodyPr wrap="square">
            <a:spAutoFit/>
          </a:bodyPr>
          <a:lstStyle/>
          <a:p>
            <a:pPr>
              <a:lnSpc>
                <a:spcPct val="150000"/>
              </a:lnSpc>
            </a:pPr>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IsPrime(p):</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p == </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return</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True</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 int(p**</a:t>
            </a:r>
            <a:r>
              <a:rPr lang="en-US" altLang="zh-CN" b="0">
                <a:solidFill>
                  <a:srgbClr val="098658"/>
                </a:solidFill>
                <a:effectLst/>
                <a:latin typeface="Hack" panose="020B0609030202020204" pitchFamily="49" charset="0"/>
              </a:rPr>
              <a:t>0.5</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p%i==</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return</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False</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return</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True</a:t>
            </a:r>
            <a:endParaRPr lang="en-US" altLang="zh-CN" b="0">
              <a:solidFill>
                <a:srgbClr val="000000"/>
              </a:solidFill>
              <a:effectLst/>
              <a:latin typeface="Hack" panose="020B0609030202020204" pitchFamily="49" charset="0"/>
            </a:endParaRPr>
          </a:p>
        </p:txBody>
      </p:sp>
      <p:sp>
        <p:nvSpPr>
          <p:cNvPr id="34" name="稻壳儿春秋广告/盗版必究        原创来源：http://chn.docer.com/works?userid=199329941#!/work_time">
            <a:extLst>
              <a:ext uri="{FF2B5EF4-FFF2-40B4-BE49-F238E27FC236}">
                <a16:creationId xmlns:a16="http://schemas.microsoft.com/office/drawing/2014/main" id="{A181B199-B9C2-4AAB-AD40-8C64D0BFAF17}"/>
              </a:ext>
            </a:extLst>
          </p:cNvPr>
          <p:cNvSpPr txBox="1"/>
          <p:nvPr/>
        </p:nvSpPr>
        <p:spPr>
          <a:xfrm>
            <a:off x="7133046" y="4885910"/>
            <a:ext cx="4757588"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rPr>
              <a:t>—— 2 </a:t>
            </a:r>
            <a:r>
              <a:rPr lang="zh-CN" altLang="en-US" kern="0" spc="200">
                <a:latin typeface="微软雅黑" panose="020B0503020204020204" pitchFamily="34" charset="-122"/>
                <a:ea typeface="微软雅黑" panose="020B0503020204020204" pitchFamily="34" charset="-122"/>
              </a:rPr>
              <a:t>是最小的素数，返回 </a:t>
            </a:r>
            <a:r>
              <a:rPr lang="en-US" altLang="zh-CN" kern="0" spc="200">
                <a:latin typeface="微软雅黑" panose="020B0503020204020204" pitchFamily="34" charset="-122"/>
                <a:ea typeface="微软雅黑" panose="020B0503020204020204" pitchFamily="34" charset="-122"/>
              </a:rPr>
              <a:t>True</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判断 </a:t>
            </a:r>
            <a:r>
              <a:rPr lang="en-US" altLang="zh-CN" kern="0" spc="200">
                <a:latin typeface="微软雅黑" panose="020B0503020204020204" pitchFamily="34" charset="-122"/>
                <a:ea typeface="微软雅黑" panose="020B0503020204020204" pitchFamily="34" charset="-122"/>
              </a:rPr>
              <a:t>2~</a:t>
            </a:r>
            <a:r>
              <a:rPr lang="zh-CN" altLang="en-US" kern="0" spc="200">
                <a:latin typeface="微软雅黑" panose="020B0503020204020204" pitchFamily="34" charset="-122"/>
                <a:ea typeface="微软雅黑" panose="020B0503020204020204" pitchFamily="34" charset="-122"/>
              </a:rPr>
              <a:t>根号</a:t>
            </a:r>
            <a:r>
              <a:rPr lang="en-US" altLang="zh-CN" kern="0" spc="200">
                <a:latin typeface="微软雅黑" panose="020B0503020204020204" pitchFamily="34" charset="-122"/>
                <a:ea typeface="微软雅黑" panose="020B0503020204020204" pitchFamily="34" charset="-122"/>
              </a:rPr>
              <a:t>p </a:t>
            </a:r>
            <a:r>
              <a:rPr lang="zh-CN" altLang="en-US" kern="0" spc="200">
                <a:latin typeface="微软雅黑" panose="020B0503020204020204" pitchFamily="34" charset="-122"/>
                <a:ea typeface="微软雅黑" panose="020B0503020204020204" pitchFamily="34" charset="-122"/>
              </a:rPr>
              <a:t>中是否有 </a:t>
            </a:r>
            <a:r>
              <a:rPr lang="en-US" altLang="zh-CN" kern="0" spc="200">
                <a:latin typeface="微软雅黑" panose="020B0503020204020204" pitchFamily="34" charset="-122"/>
                <a:ea typeface="微软雅黑" panose="020B0503020204020204" pitchFamily="34" charset="-122"/>
              </a:rPr>
              <a:t>p </a:t>
            </a:r>
            <a:r>
              <a:rPr lang="zh-CN" altLang="en-US" kern="0" spc="200">
                <a:latin typeface="微软雅黑" panose="020B0503020204020204" pitchFamily="34" charset="-122"/>
                <a:ea typeface="微软雅黑" panose="020B0503020204020204" pitchFamily="34" charset="-122"/>
              </a:rPr>
              <a:t>的因数，若有，返回 </a:t>
            </a:r>
            <a:r>
              <a:rPr lang="en-US" altLang="zh-CN" kern="0" spc="200">
                <a:latin typeface="微软雅黑" panose="020B0503020204020204" pitchFamily="34" charset="-122"/>
                <a:ea typeface="微软雅黑" panose="020B0503020204020204" pitchFamily="34" charset="-122"/>
              </a:rPr>
              <a:t>False</a:t>
            </a:r>
            <a:r>
              <a:rPr lang="zh-CN" altLang="en-US" kern="0" spc="200">
                <a:latin typeface="微软雅黑" panose="020B0503020204020204" pitchFamily="34" charset="-122"/>
                <a:ea typeface="微软雅黑" panose="020B0503020204020204" pitchFamily="34" charset="-122"/>
              </a:rPr>
              <a:t>；没有，返回 </a:t>
            </a:r>
            <a:r>
              <a:rPr lang="en-US" altLang="zh-CN" kern="0" spc="200">
                <a:latin typeface="微软雅黑" panose="020B0503020204020204" pitchFamily="34" charset="-122"/>
                <a:ea typeface="微软雅黑" panose="020B0503020204020204" pitchFamily="34" charset="-122"/>
              </a:rPr>
              <a:t>True</a:t>
            </a:r>
            <a:r>
              <a:rPr lang="zh-CN" altLang="en-US" kern="0" spc="200">
                <a:latin typeface="微软雅黑" panose="020B0503020204020204" pitchFamily="34" charset="-122"/>
                <a:ea typeface="微软雅黑" panose="020B0503020204020204" pitchFamily="34" charset="-122"/>
              </a:rPr>
              <a:t>；</a:t>
            </a:r>
          </a:p>
        </p:txBody>
      </p:sp>
      <p:sp>
        <p:nvSpPr>
          <p:cNvPr id="35" name="稻壳儿春秋广告/盗版必究        原创来源：http://chn.docer.com/works?userid=199329941#!/work_time">
            <a:extLst>
              <a:ext uri="{FF2B5EF4-FFF2-40B4-BE49-F238E27FC236}">
                <a16:creationId xmlns:a16="http://schemas.microsoft.com/office/drawing/2014/main" id="{1B6ADF15-9631-49B3-B9FA-EE05326F931A}"/>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22918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2" grpId="0"/>
      <p:bldP spid="3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代码实现（二）</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1" name="稻壳儿春秋广告/盗版必究        原创来源：http://chn.docer.com/works?userid=199329941#!/work_time">
            <a:extLst>
              <a:ext uri="{FF2B5EF4-FFF2-40B4-BE49-F238E27FC236}">
                <a16:creationId xmlns:a16="http://schemas.microsoft.com/office/drawing/2014/main" id="{C2284B5E-1D74-4CF8-A1DD-468A30B979ED}"/>
              </a:ext>
            </a:extLst>
          </p:cNvPr>
          <p:cNvSpPr txBox="1"/>
          <p:nvPr/>
        </p:nvSpPr>
        <p:spPr>
          <a:xfrm>
            <a:off x="2541454" y="1948748"/>
            <a:ext cx="4235864"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总体代码如下：</a:t>
            </a:r>
          </a:p>
        </p:txBody>
      </p:sp>
      <p:sp>
        <p:nvSpPr>
          <p:cNvPr id="35" name="文本框 34">
            <a:extLst>
              <a:ext uri="{FF2B5EF4-FFF2-40B4-BE49-F238E27FC236}">
                <a16:creationId xmlns:a16="http://schemas.microsoft.com/office/drawing/2014/main" id="{C8C35445-8D3B-43CA-BDF2-AB1C96F6AF1E}"/>
              </a:ext>
            </a:extLst>
          </p:cNvPr>
          <p:cNvSpPr txBox="1"/>
          <p:nvPr/>
        </p:nvSpPr>
        <p:spPr>
          <a:xfrm>
            <a:off x="732193" y="2577745"/>
            <a:ext cx="6096000" cy="4066370"/>
          </a:xfrm>
          <a:prstGeom prst="rect">
            <a:avLst/>
          </a:prstGeom>
          <a:noFill/>
        </p:spPr>
        <p:txBody>
          <a:bodyPr wrap="square">
            <a:spAutoFit/>
          </a:bodyPr>
          <a:lstStyle/>
          <a:p>
            <a:pPr>
              <a:lnSpc>
                <a:spcPts val="2400"/>
              </a:lnSpc>
            </a:pPr>
            <a:r>
              <a:rPr lang="en-US" altLang="zh-CN" sz="1600" b="0">
                <a:solidFill>
                  <a:srgbClr val="0000FF"/>
                </a:solidFill>
                <a:effectLst/>
                <a:latin typeface="Hack" panose="020B0609030202020204" pitchFamily="49" charset="0"/>
              </a:rPr>
              <a:t>def</a:t>
            </a:r>
            <a:r>
              <a:rPr lang="en-US" altLang="zh-CN" sz="1600" b="0">
                <a:solidFill>
                  <a:srgbClr val="000000"/>
                </a:solidFill>
                <a:effectLst/>
                <a:latin typeface="Hack" panose="020B0609030202020204" pitchFamily="49" charset="0"/>
              </a:rPr>
              <a:t> demo(n):</a:t>
            </a:r>
            <a:br>
              <a:rPr lang="en-US" altLang="zh-CN" sz="1600" b="0">
                <a:solidFill>
                  <a:srgbClr val="000000"/>
                </a:solidFill>
                <a:effectLst/>
                <a:latin typeface="Hack" panose="020B0609030202020204" pitchFamily="49" charset="0"/>
              </a:rPr>
            </a:b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def</a:t>
            </a:r>
            <a:r>
              <a:rPr lang="en-US" altLang="zh-CN" sz="1600" b="0">
                <a:solidFill>
                  <a:srgbClr val="000000"/>
                </a:solidFill>
                <a:effectLst/>
                <a:latin typeface="Hack" panose="020B0609030202020204" pitchFamily="49" charset="0"/>
              </a:rPr>
              <a:t> IsPrime(p):</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p == </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return</a:t>
            </a: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True</a:t>
            </a:r>
            <a:endParaRPr lang="en-US" altLang="zh-CN" sz="1600" b="0">
              <a:solidFill>
                <a:srgbClr val="000000"/>
              </a:solidFill>
              <a:effectLst/>
              <a:latin typeface="Hack" panose="020B0609030202020204" pitchFamily="49" charset="0"/>
            </a:endParaRP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for</a:t>
            </a:r>
            <a:r>
              <a:rPr lang="en-US" altLang="zh-CN" sz="1600" b="0">
                <a:solidFill>
                  <a:srgbClr val="000000"/>
                </a:solidFill>
                <a:effectLst/>
                <a:latin typeface="Hack" panose="020B0609030202020204" pitchFamily="49" charset="0"/>
              </a:rPr>
              <a:t> i </a:t>
            </a:r>
            <a:r>
              <a:rPr lang="en-US" altLang="zh-CN" sz="1600" b="0">
                <a:solidFill>
                  <a:srgbClr val="0000FF"/>
                </a:solidFill>
                <a:effectLst/>
                <a:latin typeface="Hack" panose="020B0609030202020204" pitchFamily="49" charset="0"/>
              </a:rPr>
              <a:t>in</a:t>
            </a:r>
            <a:r>
              <a:rPr lang="en-US" altLang="zh-CN" sz="1600" b="0">
                <a:solidFill>
                  <a:srgbClr val="000000"/>
                </a:solidFill>
                <a:effectLst/>
                <a:latin typeface="Hack" panose="020B0609030202020204" pitchFamily="49" charset="0"/>
              </a:rPr>
              <a:t> range(</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 int(p**</a:t>
            </a:r>
            <a:r>
              <a:rPr lang="en-US" altLang="zh-CN" sz="1600" b="0">
                <a:solidFill>
                  <a:srgbClr val="098658"/>
                </a:solidFill>
                <a:effectLst/>
                <a:latin typeface="Hack" panose="020B0609030202020204" pitchFamily="49" charset="0"/>
              </a:rPr>
              <a:t>0.5</a:t>
            </a:r>
            <a:r>
              <a:rPr lang="en-US" altLang="zh-CN" sz="1600" b="0">
                <a:solidFill>
                  <a:srgbClr val="000000"/>
                </a:solidFill>
                <a:effectLst/>
                <a:latin typeface="Hack" panose="020B0609030202020204" pitchFamily="49" charset="0"/>
              </a:rPr>
              <a:t>) + </a:t>
            </a:r>
            <a:r>
              <a:rPr lang="en-US" altLang="zh-CN" sz="1600" b="0">
                <a:solidFill>
                  <a:srgbClr val="098658"/>
                </a:solidFill>
                <a:effectLst/>
                <a:latin typeface="Hack" panose="020B0609030202020204" pitchFamily="49" charset="0"/>
              </a:rPr>
              <a:t>1</a:t>
            </a:r>
            <a:r>
              <a:rPr lang="en-US" altLang="zh-CN" sz="1600" b="0">
                <a:solidFill>
                  <a:srgbClr val="000000"/>
                </a:solidFill>
                <a:effectLst/>
                <a:latin typeface="Hack" panose="020B0609030202020204" pitchFamily="49" charset="0"/>
              </a:rPr>
              <a:t>):</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p%i==</a:t>
            </a:r>
            <a:r>
              <a:rPr lang="en-US" altLang="zh-CN" sz="1600" b="0">
                <a:solidFill>
                  <a:srgbClr val="098658"/>
                </a:solidFill>
                <a:effectLst/>
                <a:latin typeface="Hack" panose="020B0609030202020204" pitchFamily="49" charset="0"/>
              </a:rPr>
              <a:t>0</a:t>
            </a:r>
            <a:r>
              <a:rPr lang="en-US" altLang="zh-CN" sz="1600" b="0">
                <a:solidFill>
                  <a:srgbClr val="000000"/>
                </a:solidFill>
                <a:effectLst/>
                <a:latin typeface="Hack" panose="020B0609030202020204" pitchFamily="49" charset="0"/>
              </a:rPr>
              <a:t>:</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return</a:t>
            </a: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False</a:t>
            </a:r>
            <a:endParaRPr lang="en-US" altLang="zh-CN" sz="1600" b="0">
              <a:solidFill>
                <a:srgbClr val="000000"/>
              </a:solidFill>
              <a:effectLst/>
              <a:latin typeface="Hack" panose="020B0609030202020204" pitchFamily="49" charset="0"/>
            </a:endParaRP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return</a:t>
            </a: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True</a:t>
            </a:r>
            <a:endParaRPr lang="en-US" altLang="zh-CN" sz="1600" b="0">
              <a:solidFill>
                <a:srgbClr val="000000"/>
              </a:solidFill>
              <a:effectLst/>
              <a:latin typeface="Hack" panose="020B0609030202020204" pitchFamily="49" charset="0"/>
            </a:endParaRPr>
          </a:p>
          <a:p>
            <a:pPr>
              <a:lnSpc>
                <a:spcPts val="2400"/>
              </a:lnSpc>
            </a:pPr>
            <a:r>
              <a:rPr lang="en-US" altLang="zh-CN" sz="1600" b="0">
                <a:solidFill>
                  <a:srgbClr val="000000"/>
                </a:solidFill>
                <a:effectLst/>
                <a:latin typeface="Hack" panose="020B0609030202020204" pitchFamily="49" charset="0"/>
              </a:rPr>
              <a:t>    </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isinstance(n, int) </a:t>
            </a:r>
            <a:r>
              <a:rPr lang="en-US" altLang="zh-CN" sz="1600" b="0">
                <a:solidFill>
                  <a:srgbClr val="0000FF"/>
                </a:solidFill>
                <a:effectLst/>
                <a:latin typeface="Hack" panose="020B0609030202020204" pitchFamily="49" charset="0"/>
              </a:rPr>
              <a:t>and</a:t>
            </a:r>
            <a:r>
              <a:rPr lang="en-US" altLang="zh-CN" sz="1600" b="0">
                <a:solidFill>
                  <a:srgbClr val="000000"/>
                </a:solidFill>
                <a:effectLst/>
                <a:latin typeface="Hack" panose="020B0609030202020204" pitchFamily="49" charset="0"/>
              </a:rPr>
              <a:t> n&gt;</a:t>
            </a:r>
            <a:r>
              <a:rPr lang="en-US" altLang="zh-CN" sz="1600" b="0">
                <a:solidFill>
                  <a:srgbClr val="098658"/>
                </a:solidFill>
                <a:effectLst/>
                <a:latin typeface="Hack" panose="020B0609030202020204" pitchFamily="49" charset="0"/>
              </a:rPr>
              <a:t>0</a:t>
            </a: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and</a:t>
            </a:r>
            <a:r>
              <a:rPr lang="en-US" altLang="zh-CN" sz="1600" b="0">
                <a:solidFill>
                  <a:srgbClr val="000000"/>
                </a:solidFill>
                <a:effectLst/>
                <a:latin typeface="Hack" panose="020B0609030202020204" pitchFamily="49" charset="0"/>
              </a:rPr>
              <a:t> n%</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a:t>
            </a:r>
            <a:r>
              <a:rPr lang="en-US" altLang="zh-CN" sz="1600" b="0">
                <a:solidFill>
                  <a:srgbClr val="098658"/>
                </a:solidFill>
                <a:effectLst/>
                <a:latin typeface="Hack" panose="020B0609030202020204" pitchFamily="49" charset="0"/>
              </a:rPr>
              <a:t>0</a:t>
            </a:r>
            <a:r>
              <a:rPr lang="en-US" altLang="zh-CN" sz="1600" b="0">
                <a:solidFill>
                  <a:srgbClr val="000000"/>
                </a:solidFill>
                <a:effectLst/>
                <a:latin typeface="Hack" panose="020B0609030202020204" pitchFamily="49" charset="0"/>
              </a:rPr>
              <a:t>:</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for</a:t>
            </a:r>
            <a:r>
              <a:rPr lang="en-US" altLang="zh-CN" sz="1600" b="0">
                <a:solidFill>
                  <a:srgbClr val="000000"/>
                </a:solidFill>
                <a:effectLst/>
                <a:latin typeface="Hack" panose="020B0609030202020204" pitchFamily="49" charset="0"/>
              </a:rPr>
              <a:t> i </a:t>
            </a:r>
            <a:r>
              <a:rPr lang="en-US" altLang="zh-CN" sz="1600" b="0">
                <a:solidFill>
                  <a:srgbClr val="0000FF"/>
                </a:solidFill>
                <a:effectLst/>
                <a:latin typeface="Hack" panose="020B0609030202020204" pitchFamily="49" charset="0"/>
              </a:rPr>
              <a:t>in</a:t>
            </a:r>
            <a:r>
              <a:rPr lang="en-US" altLang="zh-CN" sz="1600" b="0">
                <a:solidFill>
                  <a:srgbClr val="000000"/>
                </a:solidFill>
                <a:effectLst/>
                <a:latin typeface="Hack" panose="020B0609030202020204" pitchFamily="49" charset="0"/>
              </a:rPr>
              <a:t> range(</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 n//</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a:t>
            </a:r>
            <a:r>
              <a:rPr lang="en-US" altLang="zh-CN" sz="1600" b="0">
                <a:solidFill>
                  <a:srgbClr val="098658"/>
                </a:solidFill>
                <a:effectLst/>
                <a:latin typeface="Hack" panose="020B0609030202020204" pitchFamily="49" charset="0"/>
              </a:rPr>
              <a:t>1</a:t>
            </a:r>
            <a:r>
              <a:rPr lang="en-US" altLang="zh-CN" sz="1600" b="0">
                <a:solidFill>
                  <a:srgbClr val="000000"/>
                </a:solidFill>
                <a:effectLst/>
                <a:latin typeface="Hack" panose="020B0609030202020204" pitchFamily="49" charset="0"/>
              </a:rPr>
              <a:t>):</a:t>
            </a:r>
          </a:p>
          <a:p>
            <a:pPr>
              <a:lnSpc>
                <a:spcPts val="2400"/>
              </a:lnSpc>
            </a:pP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IsPrime(i) </a:t>
            </a:r>
            <a:r>
              <a:rPr lang="en-US" altLang="zh-CN" sz="1600" b="0">
                <a:solidFill>
                  <a:srgbClr val="0000FF"/>
                </a:solidFill>
                <a:effectLst/>
                <a:latin typeface="Hack" panose="020B0609030202020204" pitchFamily="49" charset="0"/>
              </a:rPr>
              <a:t>and</a:t>
            </a:r>
            <a:r>
              <a:rPr lang="en-US" altLang="zh-CN" sz="1600" b="0">
                <a:solidFill>
                  <a:srgbClr val="000000"/>
                </a:solidFill>
                <a:effectLst/>
                <a:latin typeface="Hack" panose="020B0609030202020204" pitchFamily="49" charset="0"/>
              </a:rPr>
              <a:t> IsPrime(n-i):</a:t>
            </a:r>
          </a:p>
          <a:p>
            <a:pPr>
              <a:lnSpc>
                <a:spcPts val="2400"/>
              </a:lnSpc>
            </a:pPr>
            <a:r>
              <a:rPr lang="en-US" altLang="zh-CN" sz="1600" b="0">
                <a:solidFill>
                  <a:srgbClr val="000000"/>
                </a:solidFill>
                <a:effectLst/>
                <a:latin typeface="Hack" panose="020B0609030202020204" pitchFamily="49" charset="0"/>
              </a:rPr>
              <a:t>                print(i, </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 n-i, </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 n)</a:t>
            </a:r>
          </a:p>
        </p:txBody>
      </p:sp>
      <p:pic>
        <p:nvPicPr>
          <p:cNvPr id="10" name="图片 9">
            <a:extLst>
              <a:ext uri="{FF2B5EF4-FFF2-40B4-BE49-F238E27FC236}">
                <a16:creationId xmlns:a16="http://schemas.microsoft.com/office/drawing/2014/main" id="{4EFD1420-6DEB-4112-A1CB-E6DD5A121288}"/>
              </a:ext>
            </a:extLst>
          </p:cNvPr>
          <p:cNvPicPr>
            <a:picLocks noChangeAspect="1"/>
          </p:cNvPicPr>
          <p:nvPr/>
        </p:nvPicPr>
        <p:blipFill>
          <a:blip r:embed="rId6"/>
          <a:stretch>
            <a:fillRect/>
          </a:stretch>
        </p:blipFill>
        <p:spPr>
          <a:xfrm>
            <a:off x="7623761" y="5144376"/>
            <a:ext cx="3803377" cy="858349"/>
          </a:xfrm>
          <a:prstGeom prst="rect">
            <a:avLst/>
          </a:prstGeom>
        </p:spPr>
      </p:pic>
    </p:spTree>
    <p:extLst>
      <p:ext uri="{BB962C8B-B14F-4D97-AF65-F5344CB8AC3E}">
        <p14:creationId xmlns:p14="http://schemas.microsoft.com/office/powerpoint/2010/main" val="9199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360" y="871537"/>
            <a:ext cx="1232517" cy="1477179"/>
          </a:xfrm>
          <a:prstGeom prst="rect">
            <a:avLst/>
          </a:prstGeom>
        </p:spPr>
      </p:pic>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7" y="1971675"/>
            <a:ext cx="1649852" cy="1977358"/>
          </a:xfrm>
          <a:prstGeom prst="rect">
            <a:avLst/>
          </a:prstGeom>
        </p:spPr>
      </p:pic>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7998" y="1090858"/>
            <a:ext cx="1249981" cy="1498110"/>
          </a:xfrm>
          <a:prstGeom prst="rect">
            <a:avLst/>
          </a:prstGeom>
        </p:spPr>
      </p:pic>
      <p:sp>
        <p:nvSpPr>
          <p:cNvPr id="72" name="稻壳儿春秋广告/盗版必究        原创来源：http://chn.docer.com/works?userid=199329941#!/work_time"/>
          <p:cNvSpPr txBox="1"/>
          <p:nvPr/>
        </p:nvSpPr>
        <p:spPr>
          <a:xfrm>
            <a:off x="3228975" y="4749612"/>
            <a:ext cx="5734050" cy="830997"/>
          </a:xfrm>
          <a:prstGeom prst="rect">
            <a:avLst/>
          </a:prstGeom>
          <a:noFill/>
        </p:spPr>
        <p:txBody>
          <a:bodyPr wrap="square" rtlCol="0">
            <a:spAutoFit/>
          </a:bodyPr>
          <a:lstStyle/>
          <a:p>
            <a:pPr lvl="0" algn="ctr"/>
            <a:r>
              <a:rPr lang="zh-CN" altLang="en-US" sz="4800" dirty="0">
                <a:solidFill>
                  <a:prstClr val="black"/>
                </a:solidFill>
                <a:latin typeface="微软雅黑" panose="020B0503020204020204" pitchFamily="34" charset="-122"/>
                <a:ea typeface="微软雅黑" panose="020B0503020204020204" pitchFamily="34" charset="-122"/>
                <a:cs typeface="851tegakizatsu" panose="02000600000000000000" pitchFamily="2" charset="-122"/>
              </a:rPr>
              <a:t>感谢您的支持与关注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5" y="348548"/>
            <a:ext cx="322235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类型判断</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类型判断</a:t>
            </a:r>
          </a:p>
        </p:txBody>
      </p:sp>
      <p:sp>
        <p:nvSpPr>
          <p:cNvPr id="22" name="稻壳儿春秋广告/盗版必究        原创来源：http://chn.docer.com/works?userid=199329941#!/work_time"/>
          <p:cNvSpPr txBox="1"/>
          <p:nvPr/>
        </p:nvSpPr>
        <p:spPr>
          <a:xfrm>
            <a:off x="2541454" y="1537656"/>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type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”：返回要判断元素的数据类型；</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a:t>
            </a:r>
            <a:r>
              <a:rPr lang="en-US" altLang="zh-CN" kern="0" spc="200">
                <a:latin typeface="微软雅黑" panose="020B0503020204020204" pitchFamily="34" charset="-122"/>
                <a:ea typeface="微软雅黑" panose="020B0503020204020204" pitchFamily="34" charset="-122"/>
              </a:rPr>
              <a:t>isinstance</a:t>
            </a:r>
            <a:r>
              <a:rPr lang="zh-CN" altLang="en-US" kern="0" spc="200">
                <a:latin typeface="微软雅黑" panose="020B0503020204020204" pitchFamily="34" charset="-122"/>
                <a:ea typeface="微软雅黑" panose="020B0503020204020204" pitchFamily="34" charset="-122"/>
              </a:rPr>
              <a:t>”：判断元素的数据类型是否属于某几个类型之一；</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7232FCF6-E25D-436E-A3DB-1325BA6A1684}"/>
              </a:ext>
            </a:extLst>
          </p:cNvPr>
          <p:cNvSpPr txBox="1"/>
          <p:nvPr/>
        </p:nvSpPr>
        <p:spPr>
          <a:xfrm>
            <a:off x="658457" y="3226871"/>
            <a:ext cx="6745981" cy="2120902"/>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type</a:t>
            </a:r>
            <a:r>
              <a:rPr lang="zh-CN" altLang="en-US" kern="0" spc="200">
                <a:latin typeface="微软雅黑" panose="020B0503020204020204" pitchFamily="34" charset="-122"/>
                <a:ea typeface="微软雅黑" panose="020B0503020204020204" pitchFamily="34" charset="-122"/>
              </a:rPr>
              <a:t>：</a:t>
            </a:r>
            <a:r>
              <a:rPr lang="en-US" altLang="zh-CN" kern="0" spc="200">
                <a:latin typeface="微软雅黑" panose="020B0503020204020204" pitchFamily="34" charset="-122"/>
                <a:ea typeface="微软雅黑" panose="020B0503020204020204" pitchFamily="34" charset="-122"/>
              </a:rPr>
              <a:t>type(</a:t>
            </a:r>
            <a:r>
              <a:rPr lang="zh-CN" altLang="en-US" kern="0" spc="200">
                <a:latin typeface="微软雅黑" panose="020B0503020204020204" pitchFamily="34" charset="-122"/>
                <a:ea typeface="微软雅黑" panose="020B0503020204020204" pitchFamily="34" charset="-122"/>
              </a:rPr>
              <a:t>要判断的元素</a:t>
            </a:r>
            <a:r>
              <a:rPr lang="en-US" altLang="zh-CN" kern="0" spc="200">
                <a:latin typeface="微软雅黑" panose="020B0503020204020204" pitchFamily="34" charset="-122"/>
                <a:ea typeface="微软雅黑" panose="020B0503020204020204" pitchFamily="34" charset="-122"/>
              </a:rPr>
              <a:t>) </a:t>
            </a: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返回元素的数据类型</a:t>
            </a:r>
            <a:endParaRPr lang="en-US" altLang="zh-CN" kern="0" spc="20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isinstance</a:t>
            </a:r>
            <a:r>
              <a:rPr lang="zh-CN" altLang="en-US" kern="0" spc="200">
                <a:latin typeface="微软雅黑" panose="020B0503020204020204" pitchFamily="34" charset="-122"/>
                <a:ea typeface="微软雅黑" panose="020B0503020204020204" pitchFamily="34" charset="-122"/>
              </a:rPr>
              <a:t>：</a:t>
            </a:r>
            <a:r>
              <a:rPr lang="en-US" altLang="zh-CN" kern="0" spc="200">
                <a:latin typeface="微软雅黑" panose="020B0503020204020204" pitchFamily="34" charset="-122"/>
                <a:ea typeface="微软雅黑" panose="020B0503020204020204" pitchFamily="34" charset="-122"/>
              </a:rPr>
              <a:t>isinstance</a:t>
            </a:r>
            <a:r>
              <a:rPr lang="zh-CN" altLang="en-US" kern="0" spc="200">
                <a:latin typeface="微软雅黑" panose="020B0503020204020204" pitchFamily="34" charset="-122"/>
                <a:ea typeface="微软雅黑" panose="020B0503020204020204" pitchFamily="34" charset="-122"/>
              </a:rPr>
              <a:t>（要判断的值</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要判断的类型）</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返回 </a:t>
            </a:r>
            <a:r>
              <a:rPr lang="en-US" altLang="zh-CN" kern="0" spc="200">
                <a:latin typeface="微软雅黑" panose="020B0503020204020204" pitchFamily="34" charset="-122"/>
                <a:ea typeface="微软雅黑" panose="020B0503020204020204" pitchFamily="34" charset="-122"/>
              </a:rPr>
              <a:t>True </a:t>
            </a:r>
            <a:r>
              <a:rPr lang="zh-CN" altLang="en-US" kern="0" spc="200">
                <a:latin typeface="微软雅黑" panose="020B0503020204020204" pitchFamily="34" charset="-122"/>
                <a:ea typeface="微软雅黑" panose="020B0503020204020204" pitchFamily="34" charset="-122"/>
              </a:rPr>
              <a:t>或 </a:t>
            </a:r>
            <a:r>
              <a:rPr lang="en-US" altLang="zh-CN" kern="0" spc="200">
                <a:latin typeface="微软雅黑" panose="020B0503020204020204" pitchFamily="34" charset="-122"/>
                <a:ea typeface="微软雅黑" panose="020B0503020204020204" pitchFamily="34" charset="-122"/>
              </a:rPr>
              <a:t>False</a:t>
            </a:r>
          </a:p>
        </p:txBody>
      </p:sp>
      <p:pic>
        <p:nvPicPr>
          <p:cNvPr id="6" name="图片 5">
            <a:extLst>
              <a:ext uri="{FF2B5EF4-FFF2-40B4-BE49-F238E27FC236}">
                <a16:creationId xmlns:a16="http://schemas.microsoft.com/office/drawing/2014/main" id="{2D02656B-79B0-4E53-ADE4-8AC76A5537DA}"/>
              </a:ext>
            </a:extLst>
          </p:cNvPr>
          <p:cNvPicPr>
            <a:picLocks noChangeAspect="1"/>
          </p:cNvPicPr>
          <p:nvPr/>
        </p:nvPicPr>
        <p:blipFill>
          <a:blip r:embed="rId5"/>
          <a:stretch>
            <a:fillRect/>
          </a:stretch>
        </p:blipFill>
        <p:spPr>
          <a:xfrm>
            <a:off x="7430494" y="4872830"/>
            <a:ext cx="1704540" cy="531989"/>
          </a:xfrm>
          <a:prstGeom prst="rect">
            <a:avLst/>
          </a:prstGeom>
        </p:spPr>
      </p:pic>
      <p:pic>
        <p:nvPicPr>
          <p:cNvPr id="16" name="图片 15">
            <a:extLst>
              <a:ext uri="{FF2B5EF4-FFF2-40B4-BE49-F238E27FC236}">
                <a16:creationId xmlns:a16="http://schemas.microsoft.com/office/drawing/2014/main" id="{213E659E-DDA9-4FDE-B547-5D6518CEC450}"/>
              </a:ext>
            </a:extLst>
          </p:cNvPr>
          <p:cNvPicPr>
            <a:picLocks noChangeAspect="1"/>
          </p:cNvPicPr>
          <p:nvPr/>
        </p:nvPicPr>
        <p:blipFill>
          <a:blip r:embed="rId6"/>
          <a:stretch>
            <a:fillRect/>
          </a:stretch>
        </p:blipFill>
        <p:spPr>
          <a:xfrm>
            <a:off x="7430494" y="5576234"/>
            <a:ext cx="4460140" cy="995396"/>
          </a:xfrm>
          <a:prstGeom prst="rect">
            <a:avLst/>
          </a:prstGeom>
        </p:spPr>
      </p:pic>
      <p:pic>
        <p:nvPicPr>
          <p:cNvPr id="33" name="图片 32">
            <a:extLst>
              <a:ext uri="{FF2B5EF4-FFF2-40B4-BE49-F238E27FC236}">
                <a16:creationId xmlns:a16="http://schemas.microsoft.com/office/drawing/2014/main" id="{1A23830A-8896-4DCD-A036-A3AD08F321D9}"/>
              </a:ext>
            </a:extLst>
          </p:cNvPr>
          <p:cNvPicPr>
            <a:picLocks noChangeAspect="1"/>
          </p:cNvPicPr>
          <p:nvPr/>
        </p:nvPicPr>
        <p:blipFill rotWithShape="1">
          <a:blip r:embed="rId7"/>
          <a:srcRect b="1724"/>
          <a:stretch/>
        </p:blipFill>
        <p:spPr>
          <a:xfrm>
            <a:off x="7430494" y="3642446"/>
            <a:ext cx="4460140" cy="1021147"/>
          </a:xfrm>
          <a:prstGeom prst="rect">
            <a:avLst/>
          </a:prstGeom>
        </p:spPr>
      </p:pic>
      <p:pic>
        <p:nvPicPr>
          <p:cNvPr id="7" name="图片 6">
            <a:extLst>
              <a:ext uri="{FF2B5EF4-FFF2-40B4-BE49-F238E27FC236}">
                <a16:creationId xmlns:a16="http://schemas.microsoft.com/office/drawing/2014/main" id="{979108CC-4D29-4B8D-A3BD-9BE421B97117}"/>
              </a:ext>
            </a:extLst>
          </p:cNvPr>
          <p:cNvPicPr>
            <a:picLocks noChangeAspect="1"/>
          </p:cNvPicPr>
          <p:nvPr/>
        </p:nvPicPr>
        <p:blipFill>
          <a:blip r:embed="rId8"/>
          <a:stretch>
            <a:fillRect/>
          </a:stretch>
        </p:blipFill>
        <p:spPr>
          <a:xfrm>
            <a:off x="7429655" y="2897011"/>
            <a:ext cx="4564465" cy="531989"/>
          </a:xfrm>
          <a:prstGeom prst="rect">
            <a:avLst/>
          </a:prstGeom>
        </p:spPr>
      </p:pic>
    </p:spTree>
    <p:extLst>
      <p:ext uri="{BB962C8B-B14F-4D97-AF65-F5344CB8AC3E}">
        <p14:creationId xmlns:p14="http://schemas.microsoft.com/office/powerpoint/2010/main" val="26067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inVertical)">
                                      <p:cBhvr>
                                        <p:cTn id="30" dur="500"/>
                                        <p:tgtEl>
                                          <p:spTgt spid="16"/>
                                        </p:tgtEl>
                                      </p:cBhvr>
                                    </p:animEffect>
                                  </p:childTnLst>
                                </p:cTn>
                              </p:par>
                              <p:par>
                                <p:cTn id="31" presetID="16" presetClass="entr" presetSubtype="2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arn(inVertic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单分支选择结构</a:t>
            </a:r>
          </a:p>
        </p:txBody>
      </p:sp>
      <p:sp>
        <p:nvSpPr>
          <p:cNvPr id="22" name="稻壳儿春秋广告/盗版必究        原创来源：http://chn.docer.com/works?userid=199329941#!/work_time"/>
          <p:cNvSpPr txBox="1"/>
          <p:nvPr/>
        </p:nvSpPr>
        <p:spPr>
          <a:xfrm>
            <a:off x="2541454" y="1537656"/>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选择结构判断条件是否成立，如果是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True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，执行该条件后的代码块</a:t>
            </a:r>
            <a:r>
              <a:rPr lang="zh-CN" altLang="en-US" kern="0" spc="200">
                <a:latin typeface="微软雅黑" panose="020B0503020204020204" pitchFamily="34" charset="-122"/>
                <a:ea typeface="微软雅黑" panose="020B0503020204020204" pitchFamily="34" charset="-122"/>
              </a:rPr>
              <a:t>；否则，跳过该条件后的代码块，继续执行下面的代码。</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7232FCF6-E25D-436E-A3DB-1325BA6A1684}"/>
              </a:ext>
            </a:extLst>
          </p:cNvPr>
          <p:cNvSpPr txBox="1"/>
          <p:nvPr/>
        </p:nvSpPr>
        <p:spPr>
          <a:xfrm>
            <a:off x="2541454" y="2984824"/>
            <a:ext cx="6745981" cy="2536400"/>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if </a:t>
            </a:r>
            <a:r>
              <a:rPr lang="zh-CN" altLang="en-US" kern="0" spc="200">
                <a:latin typeface="微软雅黑" panose="020B0503020204020204" pitchFamily="34" charset="-122"/>
                <a:ea typeface="微软雅黑" panose="020B0503020204020204" pitchFamily="34" charset="-122"/>
              </a:rPr>
              <a:t>条件表达式：</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a:p>
            <a:pPr>
              <a:lnSpc>
                <a:spcPct val="150000"/>
              </a:lnSpc>
            </a:pPr>
            <a:endParaRPr lang="en-US" altLang="zh-CN" kern="0" spc="200">
              <a:latin typeface="微软雅黑" panose="020B0503020204020204" pitchFamily="34" charset="-122"/>
              <a:ea typeface="微软雅黑" panose="020B0503020204020204" pitchFamily="34" charset="-122"/>
            </a:endParaRPr>
          </a:p>
          <a:p>
            <a:pPr>
              <a:lnSpc>
                <a:spcPct val="150000"/>
              </a:lnSpc>
            </a:pPr>
            <a:r>
              <a:rPr lang="zh-CN" altLang="en-US" kern="0" spc="200">
                <a:latin typeface="微软雅黑" panose="020B0503020204020204" pitchFamily="34" charset="-122"/>
                <a:ea typeface="微软雅黑" panose="020B0503020204020204" pitchFamily="34" charset="-122"/>
              </a:rPr>
              <a:t>条件表达式返回 </a:t>
            </a:r>
            <a:r>
              <a:rPr lang="en-US" altLang="zh-CN" kern="0" spc="200">
                <a:latin typeface="微软雅黑" panose="020B0503020204020204" pitchFamily="34" charset="-122"/>
                <a:ea typeface="微软雅黑" panose="020B0503020204020204" pitchFamily="34" charset="-122"/>
              </a:rPr>
              <a:t>True</a:t>
            </a:r>
            <a:r>
              <a:rPr lang="zh-CN" altLang="en-US" kern="0" spc="200">
                <a:latin typeface="微软雅黑" panose="020B0503020204020204" pitchFamily="34" charset="-122"/>
                <a:ea typeface="微软雅黑" panose="020B0503020204020204" pitchFamily="34" charset="-122"/>
              </a:rPr>
              <a:t>，执行对应的代码块；反之不执行。</a:t>
            </a:r>
            <a:endParaRPr lang="en-US" altLang="zh-CN" kern="0" spc="20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97E7A719-25B5-4052-B722-2B95D16EF6CC}"/>
              </a:ext>
            </a:extLst>
          </p:cNvPr>
          <p:cNvPicPr>
            <a:picLocks noChangeAspect="1"/>
          </p:cNvPicPr>
          <p:nvPr/>
        </p:nvPicPr>
        <p:blipFill>
          <a:blip r:embed="rId5"/>
          <a:stretch>
            <a:fillRect/>
          </a:stretch>
        </p:blipFill>
        <p:spPr>
          <a:xfrm>
            <a:off x="7175522" y="3168706"/>
            <a:ext cx="2380855" cy="1766924"/>
          </a:xfrm>
          <a:prstGeom prst="rect">
            <a:avLst/>
          </a:prstGeom>
        </p:spPr>
      </p:pic>
    </p:spTree>
    <p:extLst>
      <p:ext uri="{BB962C8B-B14F-4D97-AF65-F5344CB8AC3E}">
        <p14:creationId xmlns:p14="http://schemas.microsoft.com/office/powerpoint/2010/main" val="188218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单分支选择结构</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1150432" y="2572799"/>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输入一个数，如果是非负数就把它打印出来</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5799BA2-1C8B-4889-B98F-95A6B51758FB}"/>
              </a:ext>
            </a:extLst>
          </p:cNvPr>
          <p:cNvSpPr txBox="1"/>
          <p:nvPr/>
        </p:nvSpPr>
        <p:spPr>
          <a:xfrm>
            <a:off x="1165497" y="3688420"/>
            <a:ext cx="4643632" cy="1477328"/>
          </a:xfrm>
          <a:prstGeom prst="rect">
            <a:avLst/>
          </a:prstGeom>
          <a:noFill/>
        </p:spPr>
        <p:txBody>
          <a:bodyPr wrap="square">
            <a:spAutoFit/>
          </a:bodyPr>
          <a:lstStyle/>
          <a:p>
            <a:r>
              <a:rPr lang="en-US" altLang="zh-CN" b="0">
                <a:solidFill>
                  <a:srgbClr val="000000"/>
                </a:solidFill>
                <a:effectLst/>
                <a:latin typeface="Hack" panose="020B0609030202020204" pitchFamily="49" charset="0"/>
              </a:rPr>
              <a:t>num = input(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请输入</a:t>
            </a:r>
            <a:r>
              <a:rPr lang="zh-CN" altLang="en-US">
                <a:solidFill>
                  <a:srgbClr val="A31515"/>
                </a:solidFill>
                <a:latin typeface="Hack" panose="020B0609030202020204" pitchFamily="49" charset="0"/>
              </a:rPr>
              <a:t>一个数</a:t>
            </a:r>
            <a:r>
              <a:rPr lang="zh-CN" altLang="en-US" b="0">
                <a:solidFill>
                  <a:srgbClr val="A31515"/>
                </a:solidFill>
                <a:effectLst/>
                <a:latin typeface="Hack" panose="020B0609030202020204" pitchFamily="49" charset="0"/>
              </a:rPr>
              <a:t>：</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num = int(num)</a:t>
            </a:r>
          </a:p>
          <a:p>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num &gt;=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print(num)</a:t>
            </a:r>
          </a:p>
        </p:txBody>
      </p:sp>
      <p:pic>
        <p:nvPicPr>
          <p:cNvPr id="8" name="图片 7">
            <a:extLst>
              <a:ext uri="{FF2B5EF4-FFF2-40B4-BE49-F238E27FC236}">
                <a16:creationId xmlns:a16="http://schemas.microsoft.com/office/drawing/2014/main" id="{A6A2CCCB-4E1E-437F-96B6-A28B6875C08A}"/>
              </a:ext>
            </a:extLst>
          </p:cNvPr>
          <p:cNvPicPr>
            <a:picLocks noChangeAspect="1"/>
          </p:cNvPicPr>
          <p:nvPr/>
        </p:nvPicPr>
        <p:blipFill>
          <a:blip r:embed="rId5"/>
          <a:stretch>
            <a:fillRect/>
          </a:stretch>
        </p:blipFill>
        <p:spPr>
          <a:xfrm>
            <a:off x="5958794" y="3325136"/>
            <a:ext cx="5229159" cy="2448236"/>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DF7F6781-06B2-4906-8364-7719DECA4025}"/>
              </a:ext>
            </a:extLst>
          </p:cNvPr>
          <p:cNvSpPr txBox="1"/>
          <p:nvPr/>
        </p:nvSpPr>
        <p:spPr>
          <a:xfrm>
            <a:off x="1150428" y="5773200"/>
            <a:ext cx="8223112" cy="458908"/>
          </a:xfrm>
          <a:prstGeom prst="rect">
            <a:avLst/>
          </a:prstGeom>
          <a:noFill/>
        </p:spPr>
        <p:txBody>
          <a:bodyPr wrap="square" rtlCol="0">
            <a:spAutoFit/>
          </a:bodyPr>
          <a:lstStyle/>
          <a:p>
            <a:pPr>
              <a:lnSpc>
                <a:spcPct val="150000"/>
              </a:lnSpc>
            </a:pP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注意：</a:t>
            </a:r>
            <a:r>
              <a:rPr lang="en-US" altLang="zh-CN"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 input </a:t>
            </a: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输入的是一个字符型数据，使用 </a:t>
            </a:r>
            <a:r>
              <a:rPr lang="en-US" altLang="zh-CN"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int() </a:t>
            </a: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可以转化为整型</a:t>
            </a:r>
            <a:r>
              <a:rPr lang="zh-CN" altLang="en-US" kern="0" spc="200">
                <a:solidFill>
                  <a:srgbClr val="FF0000"/>
                </a:solidFill>
                <a:latin typeface="微软雅黑" panose="020B0503020204020204" pitchFamily="34" charset="-122"/>
                <a:ea typeface="微软雅黑" panose="020B0503020204020204" pitchFamily="34" charset="-122"/>
              </a:rPr>
              <a:t>；</a:t>
            </a:r>
            <a:endParaRPr lang="en-US" altLang="zh-CN" kern="0" spc="20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938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2" name="稻壳儿春秋广告/盗版必究        原创来源：http://chn.docer.com/works?userid=199329941#!/work_time"/>
          <p:cNvSpPr txBox="1"/>
          <p:nvPr/>
        </p:nvSpPr>
        <p:spPr>
          <a:xfrm>
            <a:off x="2541454" y="1537656"/>
            <a:ext cx="8814158"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if not</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”：条件表达式返回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False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，执行对应的代码块；反之不执行</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python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中非空即为真，空即为假，因此也常用来判断变量是否为空</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CBE8AEA-A36E-4418-AA95-0A25D0CA6D12}"/>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34" name="稻壳儿春秋广告/盗版必究        原创来源：http://chn.docer.com/works?userid=199329941#!/work_time">
            <a:extLst>
              <a:ext uri="{FF2B5EF4-FFF2-40B4-BE49-F238E27FC236}">
                <a16:creationId xmlns:a16="http://schemas.microsoft.com/office/drawing/2014/main" id="{858BB6BF-ED38-42A1-94CA-514C931E5874}"/>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单分支选择结构</a:t>
            </a:r>
          </a:p>
        </p:txBody>
      </p:sp>
      <p:sp>
        <p:nvSpPr>
          <p:cNvPr id="35" name="稻壳儿春秋广告/盗版必究        原创来源：http://chn.docer.com/works?userid=199329941#!/work_time">
            <a:extLst>
              <a:ext uri="{FF2B5EF4-FFF2-40B4-BE49-F238E27FC236}">
                <a16:creationId xmlns:a16="http://schemas.microsoft.com/office/drawing/2014/main" id="{A5DD51A5-F786-41AD-96F1-A0B4C0D14ED2}"/>
              </a:ext>
            </a:extLst>
          </p:cNvPr>
          <p:cNvSpPr txBox="1"/>
          <p:nvPr/>
        </p:nvSpPr>
        <p:spPr>
          <a:xfrm>
            <a:off x="1150432" y="2778987"/>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输入某个元素，如果该元素不空，打印“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hahaha</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B2D31EF-5629-4459-AEFB-F551845DDA3D}"/>
              </a:ext>
            </a:extLst>
          </p:cNvPr>
          <p:cNvSpPr txBox="1"/>
          <p:nvPr/>
        </p:nvSpPr>
        <p:spPr>
          <a:xfrm>
            <a:off x="1165497" y="3894608"/>
            <a:ext cx="4643632" cy="1200329"/>
          </a:xfrm>
          <a:prstGeom prst="rect">
            <a:avLst/>
          </a:prstGeom>
          <a:noFill/>
        </p:spPr>
        <p:txBody>
          <a:bodyPr wrap="square">
            <a:spAutoFit/>
          </a:bodyPr>
          <a:lstStyle/>
          <a:p>
            <a:r>
              <a:rPr lang="en-US" altLang="zh-CN" b="0">
                <a:solidFill>
                  <a:srgbClr val="000000"/>
                </a:solidFill>
                <a:effectLst/>
                <a:latin typeface="Hack" panose="020B0609030202020204" pitchFamily="49" charset="0"/>
              </a:rPr>
              <a:t>data = input(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请输入</a:t>
            </a:r>
            <a:r>
              <a:rPr lang="en-US" altLang="zh-CN" b="0">
                <a:solidFill>
                  <a:srgbClr val="A31515"/>
                </a:solidFill>
                <a:effectLst/>
                <a:latin typeface="Hack" panose="020B0609030202020204" pitchFamily="49" charset="0"/>
              </a:rPr>
              <a:t>data</a:t>
            </a:r>
            <a:r>
              <a:rPr lang="zh-CN" altLang="en-US" b="0">
                <a:solidFill>
                  <a:srgbClr val="A31515"/>
                </a:solidFill>
                <a:effectLst/>
                <a:latin typeface="Hack" panose="020B0609030202020204" pitchFamily="49" charset="0"/>
              </a:rPr>
              <a:t>：</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not</a:t>
            </a:r>
            <a:r>
              <a:rPr lang="en-US" altLang="zh-CN" b="0">
                <a:solidFill>
                  <a:srgbClr val="000000"/>
                </a:solidFill>
                <a:effectLst/>
                <a:latin typeface="Hack" panose="020B0609030202020204" pitchFamily="49" charset="0"/>
              </a:rPr>
              <a:t> data:</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"hahaha"</a:t>
            </a:r>
            <a:r>
              <a:rPr lang="en-US" altLang="zh-CN" b="0">
                <a:solidFill>
                  <a:srgbClr val="000000"/>
                </a:solidFill>
                <a:effectLst/>
                <a:latin typeface="Hack" panose="020B0609030202020204" pitchFamily="49" charset="0"/>
              </a:rPr>
              <a:t>)</a:t>
            </a:r>
          </a:p>
        </p:txBody>
      </p:sp>
      <p:pic>
        <p:nvPicPr>
          <p:cNvPr id="37" name="图片 36">
            <a:extLst>
              <a:ext uri="{FF2B5EF4-FFF2-40B4-BE49-F238E27FC236}">
                <a16:creationId xmlns:a16="http://schemas.microsoft.com/office/drawing/2014/main" id="{17F0FF8D-71E7-4454-ABF9-B43D4E319AB7}"/>
              </a:ext>
            </a:extLst>
          </p:cNvPr>
          <p:cNvPicPr>
            <a:picLocks noChangeAspect="1"/>
          </p:cNvPicPr>
          <p:nvPr/>
        </p:nvPicPr>
        <p:blipFill>
          <a:blip r:embed="rId5"/>
          <a:stretch>
            <a:fillRect/>
          </a:stretch>
        </p:blipFill>
        <p:spPr>
          <a:xfrm>
            <a:off x="7834177" y="3505340"/>
            <a:ext cx="3521435" cy="2129516"/>
          </a:xfrm>
          <a:prstGeom prst="rect">
            <a:avLst/>
          </a:prstGeom>
        </p:spPr>
      </p:pic>
    </p:spTree>
    <p:extLst>
      <p:ext uri="{BB962C8B-B14F-4D97-AF65-F5344CB8AC3E}">
        <p14:creationId xmlns:p14="http://schemas.microsoft.com/office/powerpoint/2010/main" val="188284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inVertical)">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双分支选择结构</a:t>
            </a:r>
          </a:p>
        </p:txBody>
      </p:sp>
      <p:sp>
        <p:nvSpPr>
          <p:cNvPr id="22" name="稻壳儿春秋广告/盗版必究        原创来源：http://chn.docer.com/works?userid=199329941#!/work_time"/>
          <p:cNvSpPr txBox="1"/>
          <p:nvPr/>
        </p:nvSpPr>
        <p:spPr>
          <a:xfrm>
            <a:off x="2541454" y="1537656"/>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如果条件成立，执行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if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后的代码块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如果条件不成立，执行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else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后的代码块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7232FCF6-E25D-436E-A3DB-1325BA6A1684}"/>
              </a:ext>
            </a:extLst>
          </p:cNvPr>
          <p:cNvSpPr txBox="1"/>
          <p:nvPr/>
        </p:nvSpPr>
        <p:spPr>
          <a:xfrm>
            <a:off x="2541454" y="2469207"/>
            <a:ext cx="3444276" cy="4198393"/>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if </a:t>
            </a:r>
            <a:r>
              <a:rPr lang="zh-CN" altLang="en-US" kern="0" spc="200">
                <a:latin typeface="微软雅黑" panose="020B0503020204020204" pitchFamily="34" charset="-122"/>
                <a:ea typeface="微软雅黑" panose="020B0503020204020204" pitchFamily="34" charset="-122"/>
              </a:rPr>
              <a:t>条件表达式</a:t>
            </a:r>
            <a:r>
              <a:rPr lang="en-US" altLang="zh-CN" kern="0" spc="200">
                <a:latin typeface="微软雅黑" panose="020B0503020204020204" pitchFamily="34" charset="-122"/>
                <a:ea typeface="微软雅黑" panose="020B0503020204020204" pitchFamily="34" charset="-122"/>
              </a:rPr>
              <a:t>:</a:t>
            </a: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a:p>
            <a:pPr>
              <a:lnSpc>
                <a:spcPct val="150000"/>
              </a:lnSpc>
            </a:pPr>
            <a:r>
              <a:rPr lang="en-US" altLang="zh-CN" kern="0" spc="200">
                <a:latin typeface="微软雅黑" panose="020B0503020204020204" pitchFamily="34" charset="-122"/>
                <a:ea typeface="微软雅黑" panose="020B0503020204020204" pitchFamily="34" charset="-122"/>
              </a:rPr>
              <a:t>   else:</a:t>
            </a:r>
          </a:p>
          <a:p>
            <a:pPr>
              <a:lnSpc>
                <a:spcPct val="150000"/>
              </a:lnSpc>
            </a:pPr>
            <a:r>
              <a:rPr lang="en-US" altLang="zh-CN" kern="0" spc="200">
                <a:latin typeface="微软雅黑" panose="020B0503020204020204" pitchFamily="34" charset="-122"/>
                <a:ea typeface="微软雅黑" panose="020B0503020204020204" pitchFamily="34" charset="-122"/>
              </a:rPr>
              <a:t>	code3</a:t>
            </a:r>
          </a:p>
          <a:p>
            <a:pPr>
              <a:lnSpc>
                <a:spcPct val="150000"/>
              </a:lnSpc>
            </a:pPr>
            <a:r>
              <a:rPr lang="en-US" altLang="zh-CN" kern="0" spc="200">
                <a:latin typeface="微软雅黑" panose="020B0503020204020204" pitchFamily="34" charset="-122"/>
                <a:ea typeface="微软雅黑" panose="020B0503020204020204" pitchFamily="34" charset="-122"/>
              </a:rPr>
              <a:t>	code4</a:t>
            </a:r>
          </a:p>
          <a:p>
            <a:pPr>
              <a:lnSpc>
                <a:spcPct val="150000"/>
              </a:lnSpc>
            </a:pPr>
            <a:endParaRPr lang="en-US" altLang="zh-CN" kern="0" spc="20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if</a:t>
            </a:r>
            <a:r>
              <a:rPr lang="zh-CN" altLang="en-US" kern="0" spc="200">
                <a:latin typeface="微软雅黑" panose="020B0503020204020204" pitchFamily="34" charset="-122"/>
                <a:ea typeface="微软雅黑" panose="020B0503020204020204" pitchFamily="34" charset="-122"/>
              </a:rPr>
              <a:t>代码块也叫做真区间</a:t>
            </a: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else</a:t>
            </a:r>
            <a:r>
              <a:rPr lang="zh-CN" altLang="en-US" kern="0" spc="200">
                <a:latin typeface="微软雅黑" panose="020B0503020204020204" pitchFamily="34" charset="-122"/>
                <a:ea typeface="微软雅黑" panose="020B0503020204020204" pitchFamily="34" charset="-122"/>
              </a:rPr>
              <a:t>代码块叫做假区间。</a:t>
            </a:r>
            <a:endParaRPr lang="en-US" altLang="zh-CN" kern="0" spc="2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C652B7EB-5126-4431-A620-2C6432C4D9AC}"/>
              </a:ext>
            </a:extLst>
          </p:cNvPr>
          <p:cNvPicPr>
            <a:picLocks noChangeAspect="1"/>
          </p:cNvPicPr>
          <p:nvPr/>
        </p:nvPicPr>
        <p:blipFill>
          <a:blip r:embed="rId5"/>
          <a:stretch>
            <a:fillRect/>
          </a:stretch>
        </p:blipFill>
        <p:spPr>
          <a:xfrm>
            <a:off x="7112772" y="3142666"/>
            <a:ext cx="2391887" cy="2606544"/>
          </a:xfrm>
          <a:prstGeom prst="rect">
            <a:avLst/>
          </a:prstGeom>
        </p:spPr>
      </p:pic>
    </p:spTree>
    <p:extLst>
      <p:ext uri="{BB962C8B-B14F-4D97-AF65-F5344CB8AC3E}">
        <p14:creationId xmlns:p14="http://schemas.microsoft.com/office/powerpoint/2010/main" val="186817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双分支选择结构</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1150432" y="2572799"/>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输入一门成绩，判断它是否及格</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5799BA2-1C8B-4889-B98F-95A6B51758FB}"/>
              </a:ext>
            </a:extLst>
          </p:cNvPr>
          <p:cNvSpPr txBox="1"/>
          <p:nvPr/>
        </p:nvSpPr>
        <p:spPr>
          <a:xfrm>
            <a:off x="1165497" y="3419480"/>
            <a:ext cx="4643632" cy="2031325"/>
          </a:xfrm>
          <a:prstGeom prst="rect">
            <a:avLst/>
          </a:prstGeom>
          <a:noFill/>
        </p:spPr>
        <p:txBody>
          <a:bodyPr wrap="square">
            <a:spAutoFit/>
          </a:bodyPr>
          <a:lstStyle/>
          <a:p>
            <a:r>
              <a:rPr lang="en-US" altLang="zh-CN" b="0">
                <a:solidFill>
                  <a:srgbClr val="000000"/>
                </a:solidFill>
                <a:effectLst/>
                <a:latin typeface="Hack" panose="020B0609030202020204" pitchFamily="49" charset="0"/>
              </a:rPr>
              <a:t>score = input(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请输入您的成绩：</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score = int(score)</a:t>
            </a:r>
          </a:p>
          <a:p>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score &gt;= </a:t>
            </a:r>
            <a:r>
              <a:rPr lang="en-US" altLang="zh-CN" b="0">
                <a:solidFill>
                  <a:srgbClr val="098658"/>
                </a:solidFill>
                <a:effectLst/>
                <a:latin typeface="Hack" panose="020B0609030202020204" pitchFamily="49" charset="0"/>
              </a:rPr>
              <a:t>60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及格</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不及格</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p:txBody>
      </p:sp>
      <p:sp>
        <p:nvSpPr>
          <p:cNvPr id="31" name="稻壳儿春秋广告/盗版必究        原创来源：http://chn.docer.com/works?userid=199329941#!/work_time">
            <a:extLst>
              <a:ext uri="{FF2B5EF4-FFF2-40B4-BE49-F238E27FC236}">
                <a16:creationId xmlns:a16="http://schemas.microsoft.com/office/drawing/2014/main" id="{DF7F6781-06B2-4906-8364-7719DECA4025}"/>
              </a:ext>
            </a:extLst>
          </p:cNvPr>
          <p:cNvSpPr txBox="1"/>
          <p:nvPr/>
        </p:nvSpPr>
        <p:spPr>
          <a:xfrm>
            <a:off x="1150432" y="5917550"/>
            <a:ext cx="8223112" cy="458908"/>
          </a:xfrm>
          <a:prstGeom prst="rect">
            <a:avLst/>
          </a:prstGeom>
          <a:noFill/>
        </p:spPr>
        <p:txBody>
          <a:bodyPr wrap="square" rtlCol="0">
            <a:spAutoFit/>
          </a:bodyPr>
          <a:lstStyle/>
          <a:p>
            <a:pPr>
              <a:lnSpc>
                <a:spcPct val="150000"/>
              </a:lnSpc>
            </a:pP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注意：</a:t>
            </a:r>
            <a:r>
              <a:rPr lang="en-US" altLang="zh-CN"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 input </a:t>
            </a: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输入的是一个字符型数据，使用 </a:t>
            </a:r>
            <a:r>
              <a:rPr lang="en-US" altLang="zh-CN"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int() </a:t>
            </a: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可以转化为整型</a:t>
            </a:r>
            <a:r>
              <a:rPr lang="zh-CN" altLang="en-US" kern="0" spc="200">
                <a:solidFill>
                  <a:srgbClr val="FF0000"/>
                </a:solidFill>
                <a:latin typeface="微软雅黑" panose="020B0503020204020204" pitchFamily="34" charset="-122"/>
                <a:ea typeface="微软雅黑" panose="020B0503020204020204" pitchFamily="34" charset="-122"/>
              </a:rPr>
              <a:t>；</a:t>
            </a:r>
            <a:endParaRPr lang="en-US" altLang="zh-CN" kern="0" spc="200">
              <a:solidFill>
                <a:srgbClr val="FF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660F9EC-ED6C-4523-B1C2-FDB8EC41142E}"/>
              </a:ext>
            </a:extLst>
          </p:cNvPr>
          <p:cNvPicPr>
            <a:picLocks noChangeAspect="1"/>
          </p:cNvPicPr>
          <p:nvPr/>
        </p:nvPicPr>
        <p:blipFill>
          <a:blip r:embed="rId5"/>
          <a:stretch>
            <a:fillRect/>
          </a:stretch>
        </p:blipFill>
        <p:spPr>
          <a:xfrm>
            <a:off x="6240568" y="3077912"/>
            <a:ext cx="4892464" cy="2606266"/>
          </a:xfrm>
          <a:prstGeom prst="rect">
            <a:avLst/>
          </a:prstGeom>
        </p:spPr>
      </p:pic>
    </p:spTree>
    <p:extLst>
      <p:ext uri="{BB962C8B-B14F-4D97-AF65-F5344CB8AC3E}">
        <p14:creationId xmlns:p14="http://schemas.microsoft.com/office/powerpoint/2010/main" val="33138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双分支选择结构</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1150432" y="2572799"/>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输入一个数，求这个数的绝对值</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5799BA2-1C8B-4889-B98F-95A6B51758FB}"/>
              </a:ext>
            </a:extLst>
          </p:cNvPr>
          <p:cNvSpPr txBox="1"/>
          <p:nvPr/>
        </p:nvSpPr>
        <p:spPr>
          <a:xfrm>
            <a:off x="1165497" y="3419480"/>
            <a:ext cx="4643632" cy="2031325"/>
          </a:xfrm>
          <a:prstGeom prst="rect">
            <a:avLst/>
          </a:prstGeom>
          <a:noFill/>
        </p:spPr>
        <p:txBody>
          <a:bodyPr wrap="square">
            <a:spAutoFit/>
          </a:bodyPr>
          <a:lstStyle/>
          <a:p>
            <a:r>
              <a:rPr lang="en-US" altLang="zh-CN" b="0">
                <a:solidFill>
                  <a:srgbClr val="000000"/>
                </a:solidFill>
                <a:effectLst/>
                <a:latin typeface="Hack" panose="020B0609030202020204" pitchFamily="49" charset="0"/>
              </a:rPr>
              <a:t>num = input(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请输入一个数：</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num = int(num)</a:t>
            </a:r>
          </a:p>
          <a:p>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num &gt;=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print(num)</a:t>
            </a:r>
          </a:p>
          <a:p>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print(-num)</a:t>
            </a:r>
          </a:p>
        </p:txBody>
      </p:sp>
      <p:sp>
        <p:nvSpPr>
          <p:cNvPr id="31" name="稻壳儿春秋广告/盗版必究        原创来源：http://chn.docer.com/works?userid=199329941#!/work_time">
            <a:extLst>
              <a:ext uri="{FF2B5EF4-FFF2-40B4-BE49-F238E27FC236}">
                <a16:creationId xmlns:a16="http://schemas.microsoft.com/office/drawing/2014/main" id="{DF7F6781-06B2-4906-8364-7719DECA4025}"/>
              </a:ext>
            </a:extLst>
          </p:cNvPr>
          <p:cNvSpPr txBox="1"/>
          <p:nvPr/>
        </p:nvSpPr>
        <p:spPr>
          <a:xfrm>
            <a:off x="1150432" y="5917550"/>
            <a:ext cx="8223112" cy="458908"/>
          </a:xfrm>
          <a:prstGeom prst="rect">
            <a:avLst/>
          </a:prstGeom>
          <a:noFill/>
        </p:spPr>
        <p:txBody>
          <a:bodyPr wrap="square" rtlCol="0">
            <a:spAutoFit/>
          </a:bodyPr>
          <a:lstStyle/>
          <a:p>
            <a:pPr>
              <a:lnSpc>
                <a:spcPct val="150000"/>
              </a:lnSpc>
            </a:pP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注意：</a:t>
            </a:r>
            <a:r>
              <a:rPr lang="en-US" altLang="zh-CN"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 input </a:t>
            </a: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输入的是一个字符型数据，使用 </a:t>
            </a:r>
            <a:r>
              <a:rPr lang="en-US" altLang="zh-CN"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int() </a:t>
            </a:r>
            <a:r>
              <a:rPr lang="zh-CN" altLang="en-US" kern="0" spc="200">
                <a:solidFill>
                  <a:srgbClr val="FF0000"/>
                </a:solidFill>
                <a:latin typeface="微软雅黑" panose="020B0503020204020204" pitchFamily="34" charset="-122"/>
                <a:ea typeface="微软雅黑" panose="020B0503020204020204" pitchFamily="34" charset="-122"/>
                <a:cs typeface="851tegakizatsu" panose="02000600000000000000" pitchFamily="2" charset="-122"/>
              </a:rPr>
              <a:t>可以转化为整型</a:t>
            </a:r>
            <a:r>
              <a:rPr lang="zh-CN" altLang="en-US" kern="0" spc="200">
                <a:solidFill>
                  <a:srgbClr val="FF0000"/>
                </a:solidFill>
                <a:latin typeface="微软雅黑" panose="020B0503020204020204" pitchFamily="34" charset="-122"/>
                <a:ea typeface="微软雅黑" panose="020B0503020204020204" pitchFamily="34" charset="-122"/>
              </a:rPr>
              <a:t>；</a:t>
            </a:r>
            <a:endParaRPr lang="en-US" altLang="zh-CN" kern="0" spc="200">
              <a:solidFill>
                <a:srgbClr val="FF0000"/>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FDB061AE-1A47-4955-AA50-5175AB4BDF22}"/>
              </a:ext>
            </a:extLst>
          </p:cNvPr>
          <p:cNvPicPr>
            <a:picLocks noChangeAspect="1"/>
          </p:cNvPicPr>
          <p:nvPr/>
        </p:nvPicPr>
        <p:blipFill>
          <a:blip r:embed="rId5"/>
          <a:stretch>
            <a:fillRect/>
          </a:stretch>
        </p:blipFill>
        <p:spPr>
          <a:xfrm>
            <a:off x="7075693" y="3498452"/>
            <a:ext cx="3708848" cy="1717520"/>
          </a:xfrm>
          <a:prstGeom prst="rect">
            <a:avLst/>
          </a:prstGeom>
        </p:spPr>
      </p:pic>
    </p:spTree>
    <p:extLst>
      <p:ext uri="{BB962C8B-B14F-4D97-AF65-F5344CB8AC3E}">
        <p14:creationId xmlns:p14="http://schemas.microsoft.com/office/powerpoint/2010/main" val="229960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多分支选择结构</a:t>
            </a:r>
          </a:p>
        </p:txBody>
      </p:sp>
      <p:sp>
        <p:nvSpPr>
          <p:cNvPr id="22" name="稻壳儿春秋广告/盗版必究        原创来源：http://chn.docer.com/works?userid=199329941#!/work_time"/>
          <p:cNvSpPr txBox="1"/>
          <p:nvPr/>
        </p:nvSpPr>
        <p:spPr>
          <a:xfrm>
            <a:off x="2541454" y="1537656"/>
            <a:ext cx="8223112"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如果条件成立，执行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if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后的代码块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如果条件不成立，向下执行直到最后</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任何条件都不满足，执行</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else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7232FCF6-E25D-436E-A3DB-1325BA6A1684}"/>
              </a:ext>
            </a:extLst>
          </p:cNvPr>
          <p:cNvSpPr txBox="1"/>
          <p:nvPr/>
        </p:nvSpPr>
        <p:spPr>
          <a:xfrm>
            <a:off x="2541454" y="2850642"/>
            <a:ext cx="3444276" cy="3978397"/>
          </a:xfrm>
          <a:prstGeom prst="rect">
            <a:avLst/>
          </a:prstGeom>
          <a:noFill/>
        </p:spPr>
        <p:txBody>
          <a:bodyPr wrap="square" rtlCol="0">
            <a:spAutoFit/>
          </a:bodyPr>
          <a:lstStyle/>
          <a:p>
            <a:pPr>
              <a:lnSpc>
                <a:spcPct val="150000"/>
              </a:lnSpc>
            </a:pP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1400" kern="0" spc="200">
                <a:latin typeface="微软雅黑" panose="020B0503020204020204" pitchFamily="34" charset="-122"/>
                <a:ea typeface="微软雅黑" panose="020B0503020204020204" pitchFamily="34" charset="-122"/>
              </a:rPr>
              <a:t>if </a:t>
            </a:r>
            <a:r>
              <a:rPr lang="zh-CN" altLang="en-US" sz="1400" kern="0" spc="200">
                <a:latin typeface="微软雅黑" panose="020B0503020204020204" pitchFamily="34" charset="-122"/>
                <a:ea typeface="微软雅黑" panose="020B0503020204020204" pitchFamily="34" charset="-122"/>
              </a:rPr>
              <a:t>条件表达式</a:t>
            </a:r>
            <a:r>
              <a:rPr lang="en-US" altLang="zh-CN" sz="1400" kern="0" spc="200">
                <a:latin typeface="微软雅黑" panose="020B0503020204020204" pitchFamily="34" charset="-122"/>
                <a:ea typeface="微软雅黑" panose="020B0503020204020204" pitchFamily="34" charset="-122"/>
              </a:rPr>
              <a:t>1:</a:t>
            </a:r>
          </a:p>
          <a:p>
            <a:pPr>
              <a:lnSpc>
                <a:spcPct val="150000"/>
              </a:lnSpc>
            </a:pPr>
            <a:r>
              <a:rPr lang="en-US" altLang="zh-CN" sz="1400" kern="0" spc="200">
                <a:latin typeface="微软雅黑" panose="020B0503020204020204" pitchFamily="34" charset="-122"/>
                <a:ea typeface="微软雅黑" panose="020B0503020204020204" pitchFamily="34" charset="-122"/>
              </a:rPr>
              <a:t>	code1</a:t>
            </a:r>
          </a:p>
          <a:p>
            <a:pPr>
              <a:lnSpc>
                <a:spcPct val="150000"/>
              </a:lnSpc>
            </a:pPr>
            <a:r>
              <a:rPr lang="en-US" altLang="zh-CN" sz="1400" kern="0" spc="200">
                <a:latin typeface="微软雅黑" panose="020B0503020204020204" pitchFamily="34" charset="-122"/>
                <a:ea typeface="微软雅黑" panose="020B0503020204020204" pitchFamily="34" charset="-122"/>
              </a:rPr>
              <a:t>	code2</a:t>
            </a:r>
          </a:p>
          <a:p>
            <a:pPr>
              <a:lnSpc>
                <a:spcPct val="150000"/>
              </a:lnSpc>
            </a:pPr>
            <a:r>
              <a:rPr lang="en-US" altLang="zh-CN" sz="1400" kern="0" spc="200">
                <a:latin typeface="微软雅黑" panose="020B0503020204020204" pitchFamily="34" charset="-122"/>
                <a:ea typeface="微软雅黑" panose="020B0503020204020204" pitchFamily="34" charset="-122"/>
              </a:rPr>
              <a:t>elif </a:t>
            </a:r>
            <a:r>
              <a:rPr lang="zh-CN" altLang="en-US" sz="1400" kern="0" spc="200">
                <a:latin typeface="微软雅黑" panose="020B0503020204020204" pitchFamily="34" charset="-122"/>
                <a:ea typeface="微软雅黑" panose="020B0503020204020204" pitchFamily="34" charset="-122"/>
              </a:rPr>
              <a:t>条件表达式</a:t>
            </a:r>
            <a:r>
              <a:rPr lang="en-US" altLang="zh-CN" sz="1400" kern="0" spc="200">
                <a:latin typeface="微软雅黑" panose="020B0503020204020204" pitchFamily="34" charset="-122"/>
                <a:ea typeface="微软雅黑" panose="020B0503020204020204" pitchFamily="34" charset="-122"/>
              </a:rPr>
              <a:t>2:</a:t>
            </a:r>
          </a:p>
          <a:p>
            <a:pPr>
              <a:lnSpc>
                <a:spcPct val="150000"/>
              </a:lnSpc>
            </a:pPr>
            <a:r>
              <a:rPr lang="en-US" altLang="zh-CN" sz="1400" kern="0" spc="200">
                <a:latin typeface="微软雅黑" panose="020B0503020204020204" pitchFamily="34" charset="-122"/>
                <a:ea typeface="微软雅黑" panose="020B0503020204020204" pitchFamily="34" charset="-122"/>
              </a:rPr>
              <a:t>	code1</a:t>
            </a:r>
          </a:p>
          <a:p>
            <a:pPr>
              <a:lnSpc>
                <a:spcPct val="150000"/>
              </a:lnSpc>
            </a:pPr>
            <a:r>
              <a:rPr lang="en-US" altLang="zh-CN" sz="1400" kern="0" spc="200">
                <a:latin typeface="微软雅黑" panose="020B0503020204020204" pitchFamily="34" charset="-122"/>
                <a:ea typeface="微软雅黑" panose="020B0503020204020204" pitchFamily="34" charset="-122"/>
              </a:rPr>
              <a:t>	code2</a:t>
            </a:r>
          </a:p>
          <a:p>
            <a:pPr>
              <a:lnSpc>
                <a:spcPct val="150000"/>
              </a:lnSpc>
            </a:pPr>
            <a:r>
              <a:rPr lang="en-US" altLang="zh-CN" sz="1400" kern="0" spc="200">
                <a:latin typeface="微软雅黑" panose="020B0503020204020204" pitchFamily="34" charset="-122"/>
                <a:ea typeface="微软雅黑" panose="020B0503020204020204" pitchFamily="34" charset="-122"/>
              </a:rPr>
              <a:t>elif </a:t>
            </a:r>
            <a:r>
              <a:rPr lang="zh-CN" altLang="en-US" sz="1400" kern="0" spc="200">
                <a:latin typeface="微软雅黑" panose="020B0503020204020204" pitchFamily="34" charset="-122"/>
                <a:ea typeface="微软雅黑" panose="020B0503020204020204" pitchFamily="34" charset="-122"/>
              </a:rPr>
              <a:t>条件表达式</a:t>
            </a:r>
            <a:r>
              <a:rPr lang="en-US" altLang="zh-CN" sz="1400" kern="0" spc="200">
                <a:latin typeface="微软雅黑" panose="020B0503020204020204" pitchFamily="34" charset="-122"/>
                <a:ea typeface="微软雅黑" panose="020B0503020204020204" pitchFamily="34" charset="-122"/>
              </a:rPr>
              <a:t>3:</a:t>
            </a:r>
          </a:p>
          <a:p>
            <a:pPr>
              <a:lnSpc>
                <a:spcPct val="150000"/>
              </a:lnSpc>
            </a:pPr>
            <a:r>
              <a:rPr lang="en-US" altLang="zh-CN" sz="1400" kern="0" spc="200">
                <a:latin typeface="微软雅黑" panose="020B0503020204020204" pitchFamily="34" charset="-122"/>
                <a:ea typeface="微软雅黑" panose="020B0503020204020204" pitchFamily="34" charset="-122"/>
              </a:rPr>
              <a:t>	   </a:t>
            </a:r>
            <a:r>
              <a:rPr lang="en-US" altLang="zh-CN" sz="1600" kern="0" spc="200">
                <a:latin typeface="微软雅黑" panose="020B0503020204020204" pitchFamily="34" charset="-122"/>
                <a:ea typeface="微软雅黑" panose="020B0503020204020204" pitchFamily="34" charset="-122"/>
              </a:rPr>
              <a:t>…</a:t>
            </a:r>
            <a:endParaRPr lang="en-US" altLang="zh-CN" sz="1400" kern="0" spc="200">
              <a:latin typeface="微软雅黑" panose="020B0503020204020204" pitchFamily="34" charset="-122"/>
              <a:ea typeface="微软雅黑" panose="020B0503020204020204" pitchFamily="34" charset="-122"/>
            </a:endParaRPr>
          </a:p>
          <a:p>
            <a:pPr>
              <a:lnSpc>
                <a:spcPct val="150000"/>
              </a:lnSpc>
            </a:pPr>
            <a:r>
              <a:rPr lang="en-US" altLang="zh-CN" sz="1400" kern="0" spc="200">
                <a:latin typeface="微软雅黑" panose="020B0503020204020204" pitchFamily="34" charset="-122"/>
                <a:ea typeface="微软雅黑" panose="020B0503020204020204" pitchFamily="34" charset="-122"/>
              </a:rPr>
              <a:t>else:</a:t>
            </a:r>
          </a:p>
          <a:p>
            <a:pPr>
              <a:lnSpc>
                <a:spcPct val="150000"/>
              </a:lnSpc>
            </a:pPr>
            <a:r>
              <a:rPr lang="en-US" altLang="zh-CN" sz="1400" kern="0" spc="200">
                <a:latin typeface="微软雅黑" panose="020B0503020204020204" pitchFamily="34" charset="-122"/>
                <a:ea typeface="微软雅黑" panose="020B0503020204020204" pitchFamily="34" charset="-122"/>
              </a:rPr>
              <a:t>	code1</a:t>
            </a:r>
          </a:p>
          <a:p>
            <a:pPr>
              <a:lnSpc>
                <a:spcPct val="150000"/>
              </a:lnSpc>
            </a:pPr>
            <a:r>
              <a:rPr lang="en-US" altLang="zh-CN" sz="1400" kern="0" spc="200">
                <a:latin typeface="微软雅黑" panose="020B0503020204020204" pitchFamily="34" charset="-122"/>
                <a:ea typeface="微软雅黑" panose="020B0503020204020204" pitchFamily="34" charset="-122"/>
              </a:rPr>
              <a:t>	code2</a:t>
            </a:r>
          </a:p>
        </p:txBody>
      </p:sp>
      <p:sp>
        <p:nvSpPr>
          <p:cNvPr id="35" name="稻壳儿春秋广告/盗版必究        原创来源：http://chn.docer.com/works?userid=199329941#!/work_time">
            <a:extLst>
              <a:ext uri="{FF2B5EF4-FFF2-40B4-BE49-F238E27FC236}">
                <a16:creationId xmlns:a16="http://schemas.microsoft.com/office/drawing/2014/main" id="{AD39F9AF-22B9-4F51-8BF8-24A8938FA6CC}"/>
              </a:ext>
            </a:extLst>
          </p:cNvPr>
          <p:cNvSpPr txBox="1"/>
          <p:nvPr/>
        </p:nvSpPr>
        <p:spPr>
          <a:xfrm>
            <a:off x="5811027" y="3814482"/>
            <a:ext cx="4292196" cy="1705403"/>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如果条件表达式</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成立，返回</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True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，执行对应代码块，反之则向下执行</a:t>
            </a:r>
          </a:p>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直到最后，任何条件都不满足，执行</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else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p>
        </p:txBody>
      </p:sp>
    </p:spTree>
    <p:extLst>
      <p:ext uri="{BB962C8B-B14F-4D97-AF65-F5344CB8AC3E}">
        <p14:creationId xmlns:p14="http://schemas.microsoft.com/office/powerpoint/2010/main" val="7244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50">
              <a:latin typeface="微软雅黑" panose="020B0503020204020204" pitchFamily="34" charset="-122"/>
              <a:ea typeface="微软雅黑" panose="020B0503020204020204" pitchFamily="34" charset="-122"/>
            </a:endParaRPr>
          </a:p>
        </p:txBody>
      </p:sp>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50">
              <a:latin typeface="微软雅黑" panose="020B0503020204020204" pitchFamily="34" charset="-122"/>
              <a:ea typeface="微软雅黑" panose="020B0503020204020204" pitchFamily="34" charset="-122"/>
            </a:endParaRPr>
          </a:p>
        </p:txBody>
      </p:sp>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5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360" y="871537"/>
            <a:ext cx="1232517" cy="1477179"/>
          </a:xfrm>
          <a:prstGeom prst="rect">
            <a:avLst/>
          </a:prstGeom>
        </p:spPr>
      </p:pic>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7" y="1971675"/>
            <a:ext cx="1649852" cy="1977358"/>
          </a:xfrm>
          <a:prstGeom prst="rect">
            <a:avLst/>
          </a:prstGeom>
        </p:spPr>
      </p:pic>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7998" y="1090858"/>
            <a:ext cx="1249981" cy="1498110"/>
          </a:xfrm>
          <a:prstGeom prst="rect">
            <a:avLst/>
          </a:prstGeom>
        </p:spPr>
      </p:pic>
      <p:sp>
        <p:nvSpPr>
          <p:cNvPr id="72" name="稻壳儿春秋广告/盗版必究        原创来源：http://chn.docer.com/works?userid=199329941#!/work_time"/>
          <p:cNvSpPr txBox="1"/>
          <p:nvPr/>
        </p:nvSpPr>
        <p:spPr>
          <a:xfrm>
            <a:off x="2151824" y="4609759"/>
            <a:ext cx="7699437" cy="906915"/>
          </a:xfrm>
          <a:prstGeom prst="rect">
            <a:avLst/>
          </a:prstGeom>
          <a:noFill/>
        </p:spPr>
        <p:txBody>
          <a:bodyPr wrap="square" rtlCol="0">
            <a:spAutoFit/>
          </a:bodyPr>
          <a:lstStyle/>
          <a:p>
            <a:pPr algn="ctr">
              <a:lnSpc>
                <a:spcPct val="150000"/>
              </a:lnSpc>
            </a:pPr>
            <a:r>
              <a:rPr lang="zh-CN" altLang="en-US" sz="4000" kern="1500" spc="250">
                <a:latin typeface="微软雅黑" panose="020B0503020204020204" pitchFamily="34" charset="-122"/>
                <a:ea typeface="微软雅黑" panose="020B0503020204020204" pitchFamily="34" charset="-122"/>
                <a:cs typeface="851tegakizatsu" panose="02000600000000000000" pitchFamily="2" charset="-122"/>
              </a:rPr>
              <a:t>模块二</a:t>
            </a:r>
            <a:r>
              <a:rPr lang="en-US" altLang="zh-CN" sz="4000" kern="1500" spc="25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4000" kern="1500" spc="250">
                <a:latin typeface="微软雅黑" panose="020B0503020204020204" pitchFamily="34" charset="-122"/>
                <a:ea typeface="微软雅黑" panose="020B0503020204020204" pitchFamily="34" charset="-122"/>
                <a:cs typeface="851tegakizatsu" panose="02000600000000000000" pitchFamily="2" charset="-122"/>
              </a:rPr>
              <a:t>流程控制 </a:t>
            </a:r>
            <a:r>
              <a:rPr lang="en-US" altLang="zh-CN" sz="4000" kern="1500" spc="250">
                <a:latin typeface="微软雅黑" panose="020B0503020204020204" pitchFamily="34" charset="-122"/>
                <a:ea typeface="微软雅黑" panose="020B0503020204020204" pitchFamily="34" charset="-122"/>
                <a:cs typeface="851tegakizatsu" panose="02000600000000000000" pitchFamily="2" charset="-122"/>
              </a:rPr>
              <a:t>&amp; </a:t>
            </a:r>
            <a:r>
              <a:rPr lang="zh-CN" altLang="en-US" sz="4000" kern="1500" spc="250">
                <a:latin typeface="微软雅黑" panose="020B0503020204020204" pitchFamily="34" charset="-122"/>
                <a:ea typeface="微软雅黑" panose="020B0503020204020204" pitchFamily="34" charset="-122"/>
                <a:cs typeface="851tegakizatsu" panose="02000600000000000000" pitchFamily="2" charset="-122"/>
              </a:rPr>
              <a:t>函数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多分支选择结构</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1150432" y="2572799"/>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输入</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1~7</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数字，表示今天星期几</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5799BA2-1C8B-4889-B98F-95A6B51758FB}"/>
              </a:ext>
            </a:extLst>
          </p:cNvPr>
          <p:cNvSpPr txBox="1"/>
          <p:nvPr/>
        </p:nvSpPr>
        <p:spPr>
          <a:xfrm>
            <a:off x="6289728" y="1731130"/>
            <a:ext cx="6167632" cy="5078313"/>
          </a:xfrm>
          <a:prstGeom prst="rect">
            <a:avLst/>
          </a:prstGeom>
          <a:noFill/>
        </p:spPr>
        <p:txBody>
          <a:bodyPr wrap="square">
            <a:spAutoFit/>
          </a:bodyPr>
          <a:lstStyle/>
          <a:p>
            <a:r>
              <a:rPr lang="en-US" altLang="zh-CN" b="0">
                <a:solidFill>
                  <a:srgbClr val="000000"/>
                </a:solidFill>
                <a:effectLst/>
                <a:latin typeface="Hack" panose="020B0609030202020204" pitchFamily="49" charset="0"/>
              </a:rPr>
              <a:t>res = input(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请输入</a:t>
            </a:r>
            <a:r>
              <a:rPr lang="en-US" altLang="zh-CN" b="0">
                <a:solidFill>
                  <a:srgbClr val="A31515"/>
                </a:solidFill>
                <a:effectLst/>
                <a:latin typeface="Hack" panose="020B0609030202020204" pitchFamily="49" charset="0"/>
              </a:rPr>
              <a:t>1~7</a:t>
            </a:r>
            <a:r>
              <a:rPr lang="zh-CN" altLang="en-US" b="0">
                <a:solidFill>
                  <a:srgbClr val="A31515"/>
                </a:solidFill>
                <a:effectLst/>
                <a:latin typeface="Hack" panose="020B0609030202020204" pitchFamily="49" charset="0"/>
              </a:rPr>
              <a:t>数字，表示今天星期几</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endParaRPr lang="en-US" altLang="zh-CN" b="0">
              <a:solidFill>
                <a:srgbClr val="000000"/>
              </a:solidFill>
              <a:effectLst/>
              <a:latin typeface="Hack" panose="020B0609030202020204" pitchFamily="49" charset="0"/>
            </a:endParaRPr>
          </a:p>
          <a:p>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今天星期一</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"2"</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今天星期二</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"3"</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今天星期三</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"4"</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今天星期四</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"5"</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今天星期五</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"6"</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今天星期六</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res == </a:t>
            </a:r>
            <a:r>
              <a:rPr lang="en-US" altLang="zh-CN" b="0">
                <a:solidFill>
                  <a:srgbClr val="A31515"/>
                </a:solidFill>
                <a:effectLst/>
                <a:latin typeface="Hack" panose="020B0609030202020204" pitchFamily="49" charset="0"/>
              </a:rPr>
              <a:t>"7"</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今天星期天</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您输入了错误的数字</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p:txBody>
      </p:sp>
      <p:pic>
        <p:nvPicPr>
          <p:cNvPr id="7" name="图片 6">
            <a:extLst>
              <a:ext uri="{FF2B5EF4-FFF2-40B4-BE49-F238E27FC236}">
                <a16:creationId xmlns:a16="http://schemas.microsoft.com/office/drawing/2014/main" id="{254BF3BF-03A1-43B9-AD5C-37128C1EE134}"/>
              </a:ext>
            </a:extLst>
          </p:cNvPr>
          <p:cNvPicPr>
            <a:picLocks noChangeAspect="1"/>
          </p:cNvPicPr>
          <p:nvPr/>
        </p:nvPicPr>
        <p:blipFill rotWithShape="1">
          <a:blip r:embed="rId5"/>
          <a:srcRect b="2865"/>
          <a:stretch/>
        </p:blipFill>
        <p:spPr>
          <a:xfrm>
            <a:off x="921021" y="3563070"/>
            <a:ext cx="4981252" cy="2156413"/>
          </a:xfrm>
          <a:prstGeom prst="rect">
            <a:avLst/>
          </a:prstGeom>
        </p:spPr>
      </p:pic>
    </p:spTree>
    <p:extLst>
      <p:ext uri="{BB962C8B-B14F-4D97-AF65-F5344CB8AC3E}">
        <p14:creationId xmlns:p14="http://schemas.microsoft.com/office/powerpoint/2010/main" val="232051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多分支选择结构</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1150432" y="2572799"/>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计算分段函数的函数值</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70F9EDD1-930B-4E4E-9928-8EF67965E7E4}"/>
              </a:ext>
            </a:extLst>
          </p:cNvPr>
          <p:cNvSpPr txBox="1"/>
          <p:nvPr/>
        </p:nvSpPr>
        <p:spPr>
          <a:xfrm>
            <a:off x="1150432" y="3520399"/>
            <a:ext cx="6096000" cy="2585323"/>
          </a:xfrm>
          <a:prstGeom prst="rect">
            <a:avLst/>
          </a:prstGeom>
          <a:noFill/>
        </p:spPr>
        <p:txBody>
          <a:bodyPr wrap="square">
            <a:spAutoFit/>
          </a:bodyPr>
          <a:lstStyle/>
          <a:p>
            <a:r>
              <a:rPr lang="en-US" altLang="zh-CN" b="0">
                <a:solidFill>
                  <a:srgbClr val="000000"/>
                </a:solidFill>
                <a:effectLst/>
                <a:latin typeface="Hack" panose="020B0609030202020204" pitchFamily="49" charset="0"/>
              </a:rPr>
              <a:t>x = input(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请输入 </a:t>
            </a:r>
            <a:r>
              <a:rPr lang="en-US" altLang="zh-CN" b="0">
                <a:solidFill>
                  <a:srgbClr val="A31515"/>
                </a:solidFill>
                <a:effectLst/>
                <a:latin typeface="Hack" panose="020B0609030202020204" pitchFamily="49" charset="0"/>
              </a:rPr>
              <a:t>x </a:t>
            </a:r>
            <a:r>
              <a:rPr lang="zh-CN" altLang="en-US" b="0">
                <a:solidFill>
                  <a:srgbClr val="A31515"/>
                </a:solidFill>
                <a:effectLst/>
                <a:latin typeface="Hack" panose="020B0609030202020204" pitchFamily="49" charset="0"/>
              </a:rPr>
              <a:t>的值</a:t>
            </a:r>
            <a:r>
              <a:rPr lang="en-US" altLang="zh-CN" b="0">
                <a:solidFill>
                  <a:srgbClr val="A31515"/>
                </a:solidFill>
                <a:effectLst/>
                <a:latin typeface="Hack" panose="020B0609030202020204" pitchFamily="49" charset="0"/>
              </a:rPr>
              <a:t>: "</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x = int(x)</a:t>
            </a:r>
          </a:p>
          <a:p>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x &lt;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print(x)</a:t>
            </a:r>
          </a:p>
          <a:p>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x &lt;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 * x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 * x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p:txBody>
      </p:sp>
      <p:pic>
        <p:nvPicPr>
          <p:cNvPr id="8" name="图片 7">
            <a:extLst>
              <a:ext uri="{FF2B5EF4-FFF2-40B4-BE49-F238E27FC236}">
                <a16:creationId xmlns:a16="http://schemas.microsoft.com/office/drawing/2014/main" id="{6C2854BB-2C6A-4DB6-BC6E-2CA3323ECB43}"/>
              </a:ext>
            </a:extLst>
          </p:cNvPr>
          <p:cNvPicPr>
            <a:picLocks noChangeAspect="1"/>
          </p:cNvPicPr>
          <p:nvPr/>
        </p:nvPicPr>
        <p:blipFill>
          <a:blip r:embed="rId5"/>
          <a:stretch>
            <a:fillRect/>
          </a:stretch>
        </p:blipFill>
        <p:spPr>
          <a:xfrm>
            <a:off x="6096000" y="3411344"/>
            <a:ext cx="4792010" cy="3131202"/>
          </a:xfrm>
          <a:prstGeom prst="rect">
            <a:avLst/>
          </a:prstGeom>
        </p:spPr>
      </p:pic>
      <p:pic>
        <p:nvPicPr>
          <p:cNvPr id="11" name="图片 10">
            <a:extLst>
              <a:ext uri="{FF2B5EF4-FFF2-40B4-BE49-F238E27FC236}">
                <a16:creationId xmlns:a16="http://schemas.microsoft.com/office/drawing/2014/main" id="{CFB45D23-1DB3-4730-952B-F62DFB970BFD}"/>
              </a:ext>
            </a:extLst>
          </p:cNvPr>
          <p:cNvPicPr>
            <a:picLocks noChangeAspect="1"/>
          </p:cNvPicPr>
          <p:nvPr/>
        </p:nvPicPr>
        <p:blipFill>
          <a:blip r:embed="rId6"/>
          <a:stretch>
            <a:fillRect/>
          </a:stretch>
        </p:blipFill>
        <p:spPr>
          <a:xfrm>
            <a:off x="4895746" y="2375394"/>
            <a:ext cx="2400508" cy="861135"/>
          </a:xfrm>
          <a:prstGeom prst="rect">
            <a:avLst/>
          </a:prstGeom>
        </p:spPr>
      </p:pic>
    </p:spTree>
    <p:extLst>
      <p:ext uri="{BB962C8B-B14F-4D97-AF65-F5344CB8AC3E}">
        <p14:creationId xmlns:p14="http://schemas.microsoft.com/office/powerpoint/2010/main" val="92260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巢状分支选择结构</a:t>
            </a:r>
          </a:p>
        </p:txBody>
      </p:sp>
      <p:sp>
        <p:nvSpPr>
          <p:cNvPr id="22" name="稻壳儿春秋广告/盗版必究        原创来源：http://chn.docer.com/works?userid=199329941#!/work_time"/>
          <p:cNvSpPr txBox="1"/>
          <p:nvPr/>
        </p:nvSpPr>
        <p:spPr>
          <a:xfrm>
            <a:off x="2541454" y="1681090"/>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单项、双项、多项分支互相嵌套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简单点，就是</a:t>
            </a:r>
            <a:r>
              <a:rPr lang="zh-CN" altLang="en-US" kern="0" spc="200">
                <a:solidFill>
                  <a:srgbClr val="FF0000"/>
                </a:solidFill>
                <a:latin typeface="微软雅黑" panose="020B0503020204020204" pitchFamily="34" charset="-122"/>
                <a:ea typeface="微软雅黑" panose="020B0503020204020204" pitchFamily="34" charset="-122"/>
              </a:rPr>
              <a:t>“套娃”</a:t>
            </a:r>
            <a:r>
              <a:rPr lang="zh-CN" altLang="en-US" kern="0" spc="200">
                <a:latin typeface="微软雅黑" panose="020B0503020204020204" pitchFamily="34" charset="-122"/>
                <a:ea typeface="微软雅黑" panose="020B0503020204020204" pitchFamily="34" charset="-122"/>
              </a:rPr>
              <a:t>！</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85C7BC15-F4A3-4D3C-A84D-B6931280B694}"/>
              </a:ext>
            </a:extLst>
          </p:cNvPr>
          <p:cNvPicPr>
            <a:picLocks noChangeAspect="1"/>
          </p:cNvPicPr>
          <p:nvPr/>
        </p:nvPicPr>
        <p:blipFill>
          <a:blip r:embed="rId5"/>
          <a:stretch>
            <a:fillRect/>
          </a:stretch>
        </p:blipFill>
        <p:spPr>
          <a:xfrm>
            <a:off x="1427434" y="2702287"/>
            <a:ext cx="2201557" cy="3694137"/>
          </a:xfrm>
          <a:prstGeom prst="rect">
            <a:avLst/>
          </a:prstGeom>
        </p:spPr>
      </p:pic>
      <p:pic>
        <p:nvPicPr>
          <p:cNvPr id="33" name="图片 32">
            <a:extLst>
              <a:ext uri="{FF2B5EF4-FFF2-40B4-BE49-F238E27FC236}">
                <a16:creationId xmlns:a16="http://schemas.microsoft.com/office/drawing/2014/main" id="{5CF8A049-5F86-4F99-B3FA-3784BEB85D08}"/>
              </a:ext>
            </a:extLst>
          </p:cNvPr>
          <p:cNvPicPr>
            <a:picLocks noChangeAspect="1"/>
          </p:cNvPicPr>
          <p:nvPr/>
        </p:nvPicPr>
        <p:blipFill>
          <a:blip r:embed="rId6"/>
          <a:stretch>
            <a:fillRect/>
          </a:stretch>
        </p:blipFill>
        <p:spPr>
          <a:xfrm>
            <a:off x="5260412" y="2702287"/>
            <a:ext cx="4438980" cy="3673975"/>
          </a:xfrm>
          <a:prstGeom prst="rect">
            <a:avLst/>
          </a:prstGeom>
        </p:spPr>
      </p:pic>
    </p:spTree>
    <p:extLst>
      <p:ext uri="{BB962C8B-B14F-4D97-AF65-F5344CB8AC3E}">
        <p14:creationId xmlns:p14="http://schemas.microsoft.com/office/powerpoint/2010/main" val="79083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巢状分支选择结构</a:t>
            </a:r>
          </a:p>
        </p:txBody>
      </p:sp>
      <p:sp>
        <p:nvSpPr>
          <p:cNvPr id="22" name="稻壳儿春秋广告/盗版必究        原创来源：http://chn.docer.com/works?userid=199329941#!/work_time"/>
          <p:cNvSpPr txBox="1"/>
          <p:nvPr/>
        </p:nvSpPr>
        <p:spPr>
          <a:xfrm>
            <a:off x="2541454" y="1681090"/>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例如：贴近生活的娶媳妇的例子</a:t>
            </a:r>
            <a:r>
              <a:rPr lang="zh-CN" altLang="en-US" kern="0" spc="200">
                <a:latin typeface="微软雅黑" panose="020B0503020204020204" pitchFamily="34" charset="-122"/>
                <a:ea typeface="微软雅黑" panose="020B0503020204020204" pitchFamily="34" charset="-122"/>
              </a:rPr>
              <a:t>；</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文本框 31">
            <a:extLst>
              <a:ext uri="{FF2B5EF4-FFF2-40B4-BE49-F238E27FC236}">
                <a16:creationId xmlns:a16="http://schemas.microsoft.com/office/drawing/2014/main" id="{1DBDAAC9-A422-4254-A697-DBC80246CA72}"/>
              </a:ext>
            </a:extLst>
          </p:cNvPr>
          <p:cNvSpPr txBox="1"/>
          <p:nvPr/>
        </p:nvSpPr>
        <p:spPr>
          <a:xfrm>
            <a:off x="2450383" y="2312508"/>
            <a:ext cx="6096000" cy="4647426"/>
          </a:xfrm>
          <a:prstGeom prst="rect">
            <a:avLst/>
          </a:prstGeom>
          <a:noFill/>
        </p:spPr>
        <p:txBody>
          <a:bodyPr wrap="square">
            <a:spAutoFit/>
          </a:bodyPr>
          <a:lstStyle/>
          <a:p>
            <a:r>
              <a:rPr lang="en-US" altLang="zh-CN" sz="1600" b="0">
                <a:solidFill>
                  <a:srgbClr val="000000"/>
                </a:solidFill>
                <a:effectLst/>
                <a:latin typeface="Hack" panose="020B0609030202020204" pitchFamily="49" charset="0"/>
              </a:rPr>
              <a:t>youqian = </a:t>
            </a:r>
            <a:r>
              <a:rPr lang="en-US" altLang="zh-CN" sz="1600" b="0">
                <a:solidFill>
                  <a:srgbClr val="0000FF"/>
                </a:solidFill>
                <a:effectLst/>
                <a:latin typeface="Hack" panose="020B0609030202020204" pitchFamily="49" charset="0"/>
              </a:rPr>
              <a:t>False</a:t>
            </a:r>
            <a:endParaRPr lang="en-US" altLang="zh-CN" sz="1600" b="0">
              <a:solidFill>
                <a:srgbClr val="000000"/>
              </a:solidFill>
              <a:effectLst/>
              <a:latin typeface="Hack" panose="020B0609030202020204" pitchFamily="49" charset="0"/>
            </a:endParaRPr>
          </a:p>
          <a:p>
            <a:r>
              <a:rPr lang="en-US" altLang="zh-CN" sz="1600" b="0">
                <a:solidFill>
                  <a:srgbClr val="000000"/>
                </a:solidFill>
                <a:effectLst/>
                <a:latin typeface="Hack" panose="020B0609030202020204" pitchFamily="49" charset="0"/>
              </a:rPr>
              <a:t>youfang = </a:t>
            </a:r>
            <a:r>
              <a:rPr lang="en-US" altLang="zh-CN" sz="1600" b="0">
                <a:solidFill>
                  <a:srgbClr val="0000FF"/>
                </a:solidFill>
                <a:effectLst/>
                <a:latin typeface="Hack" panose="020B0609030202020204" pitchFamily="49" charset="0"/>
              </a:rPr>
              <a:t>True</a:t>
            </a:r>
            <a:endParaRPr lang="en-US" altLang="zh-CN" sz="1600" b="0">
              <a:solidFill>
                <a:srgbClr val="000000"/>
              </a:solidFill>
              <a:effectLst/>
              <a:latin typeface="Hack" panose="020B0609030202020204" pitchFamily="49" charset="0"/>
            </a:endParaRPr>
          </a:p>
          <a:p>
            <a:r>
              <a:rPr lang="en-US" altLang="zh-CN" sz="1600" b="0">
                <a:solidFill>
                  <a:srgbClr val="000000"/>
                </a:solidFill>
                <a:effectLst/>
                <a:latin typeface="Hack" panose="020B0609030202020204" pitchFamily="49" charset="0"/>
              </a:rPr>
              <a:t>youche = </a:t>
            </a:r>
            <a:r>
              <a:rPr lang="en-US" altLang="zh-CN" sz="1600" b="0">
                <a:solidFill>
                  <a:srgbClr val="0000FF"/>
                </a:solidFill>
                <a:effectLst/>
                <a:latin typeface="Hack" panose="020B0609030202020204" pitchFamily="49" charset="0"/>
              </a:rPr>
              <a:t>False</a:t>
            </a:r>
            <a:endParaRPr lang="en-US" altLang="zh-CN" sz="1600" b="0">
              <a:solidFill>
                <a:srgbClr val="000000"/>
              </a:solidFill>
              <a:effectLst/>
              <a:latin typeface="Hack" panose="020B0609030202020204" pitchFamily="49" charset="0"/>
            </a:endParaRPr>
          </a:p>
          <a:p>
            <a:r>
              <a:rPr lang="en-US" altLang="zh-CN" sz="1600" b="0">
                <a:solidFill>
                  <a:srgbClr val="000000"/>
                </a:solidFill>
                <a:effectLst/>
                <a:latin typeface="Hack" panose="020B0609030202020204" pitchFamily="49" charset="0"/>
              </a:rPr>
              <a:t>youyanzhi = </a:t>
            </a:r>
            <a:r>
              <a:rPr lang="en-US" altLang="zh-CN" sz="1600" b="0">
                <a:solidFill>
                  <a:srgbClr val="0000FF"/>
                </a:solidFill>
                <a:effectLst/>
                <a:latin typeface="Hack" panose="020B0609030202020204" pitchFamily="49" charset="0"/>
              </a:rPr>
              <a:t>False</a:t>
            </a:r>
            <a:endParaRPr lang="en-US" altLang="zh-CN" sz="1600" b="0">
              <a:solidFill>
                <a:srgbClr val="000000"/>
              </a:solidFill>
              <a:effectLst/>
              <a:latin typeface="Hack" panose="020B0609030202020204" pitchFamily="49" charset="0"/>
            </a:endParaRPr>
          </a:p>
          <a:p>
            <a:r>
              <a:rPr lang="en-US" altLang="zh-CN" sz="1600" b="0">
                <a:solidFill>
                  <a:srgbClr val="000000"/>
                </a:solidFill>
                <a:effectLst/>
                <a:latin typeface="Hack" panose="020B0609030202020204" pitchFamily="49" charset="0"/>
              </a:rPr>
              <a:t>youtili = </a:t>
            </a:r>
            <a:r>
              <a:rPr lang="en-US" altLang="zh-CN" sz="1600" b="0">
                <a:solidFill>
                  <a:srgbClr val="0000FF"/>
                </a:solidFill>
                <a:effectLst/>
                <a:latin typeface="Hack" panose="020B0609030202020204" pitchFamily="49" charset="0"/>
              </a:rPr>
              <a:t>False</a:t>
            </a:r>
            <a:endParaRPr lang="en-US" altLang="zh-CN" sz="1600" b="0">
              <a:solidFill>
                <a:srgbClr val="000000"/>
              </a:solidFill>
              <a:effectLst/>
              <a:latin typeface="Hack" panose="020B0609030202020204" pitchFamily="49" charset="0"/>
            </a:endParaRPr>
          </a:p>
          <a:p>
            <a:br>
              <a:rPr lang="en-US" altLang="zh-CN" sz="1600" b="0">
                <a:solidFill>
                  <a:srgbClr val="000000"/>
                </a:solidFill>
                <a:effectLst/>
                <a:latin typeface="Hack" panose="020B0609030202020204" pitchFamily="49" charset="0"/>
              </a:rPr>
            </a:b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youqian == </a:t>
            </a:r>
            <a:r>
              <a:rPr lang="en-US" altLang="zh-CN" sz="1600" b="0">
                <a:solidFill>
                  <a:srgbClr val="0000FF"/>
                </a:solidFill>
                <a:effectLst/>
                <a:latin typeface="Hack" panose="020B0609030202020204" pitchFamily="49" charset="0"/>
              </a:rPr>
              <a:t>True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youfang == </a:t>
            </a:r>
            <a:r>
              <a:rPr lang="en-US" altLang="zh-CN" sz="1600" b="0">
                <a:solidFill>
                  <a:srgbClr val="0000FF"/>
                </a:solidFill>
                <a:effectLst/>
                <a:latin typeface="Hack" panose="020B0609030202020204" pitchFamily="49" charset="0"/>
              </a:rPr>
              <a:t>True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youche == </a:t>
            </a:r>
            <a:r>
              <a:rPr lang="en-US" altLang="zh-CN" sz="1600" b="0">
                <a:solidFill>
                  <a:srgbClr val="0000FF"/>
                </a:solidFill>
                <a:effectLst/>
                <a:latin typeface="Hack" panose="020B0609030202020204" pitchFamily="49" charset="0"/>
              </a:rPr>
              <a:t>True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youyanzhi == </a:t>
            </a:r>
            <a:r>
              <a:rPr lang="en-US" altLang="zh-CN" sz="1600" b="0">
                <a:solidFill>
                  <a:srgbClr val="0000FF"/>
                </a:solidFill>
                <a:effectLst/>
                <a:latin typeface="Hack" panose="020B0609030202020204" pitchFamily="49" charset="0"/>
              </a:rPr>
              <a:t>True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youtili == </a:t>
            </a:r>
            <a:r>
              <a:rPr lang="en-US" altLang="zh-CN" sz="1600" b="0">
                <a:solidFill>
                  <a:srgbClr val="0000FF"/>
                </a:solidFill>
                <a:effectLst/>
                <a:latin typeface="Hack" panose="020B0609030202020204" pitchFamily="49" charset="0"/>
              </a:rPr>
              <a:t>True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a:t>
            </a:r>
            <a:r>
              <a:rPr lang="zh-CN" altLang="en-US" sz="1600" b="0">
                <a:solidFill>
                  <a:srgbClr val="A31515"/>
                </a:solidFill>
                <a:effectLst/>
                <a:latin typeface="Hack" panose="020B0609030202020204" pitchFamily="49" charset="0"/>
              </a:rPr>
              <a:t>娶老婆</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else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"1</a:t>
            </a:r>
            <a:r>
              <a:rPr lang="zh-CN" altLang="en-US" sz="1600" b="0">
                <a:solidFill>
                  <a:srgbClr val="A31515"/>
                </a:solidFill>
                <a:effectLst/>
                <a:latin typeface="Hack" panose="020B0609030202020204" pitchFamily="49" charset="0"/>
              </a:rPr>
              <a:t>号备胎</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else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a:t>
            </a:r>
            <a:r>
              <a:rPr lang="zh-CN" altLang="en-US" sz="1600" b="0">
                <a:solidFill>
                  <a:srgbClr val="A31515"/>
                </a:solidFill>
                <a:effectLst/>
                <a:latin typeface="Hack" panose="020B0609030202020204" pitchFamily="49" charset="0"/>
              </a:rPr>
              <a:t>韩国整容</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FF"/>
                </a:solidFill>
                <a:effectLst/>
                <a:latin typeface="Hack" panose="020B0609030202020204" pitchFamily="49" charset="0"/>
              </a:rPr>
              <a:t>else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a:t>
            </a:r>
            <a:r>
              <a:rPr lang="zh-CN" altLang="en-US" sz="1600" b="0">
                <a:solidFill>
                  <a:srgbClr val="A31515"/>
                </a:solidFill>
                <a:effectLst/>
                <a:latin typeface="Hack" panose="020B0609030202020204" pitchFamily="49" charset="0"/>
              </a:rPr>
              <a:t>出门左拐</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p:txBody>
      </p:sp>
      <p:pic>
        <p:nvPicPr>
          <p:cNvPr id="7" name="图片 6">
            <a:extLst>
              <a:ext uri="{FF2B5EF4-FFF2-40B4-BE49-F238E27FC236}">
                <a16:creationId xmlns:a16="http://schemas.microsoft.com/office/drawing/2014/main" id="{85C7BC15-F4A3-4D3C-A84D-B6931280B694}"/>
              </a:ext>
            </a:extLst>
          </p:cNvPr>
          <p:cNvPicPr>
            <a:picLocks noChangeAspect="1"/>
          </p:cNvPicPr>
          <p:nvPr/>
        </p:nvPicPr>
        <p:blipFill>
          <a:blip r:embed="rId5"/>
          <a:stretch>
            <a:fillRect/>
          </a:stretch>
        </p:blipFill>
        <p:spPr>
          <a:xfrm>
            <a:off x="7623761" y="2645804"/>
            <a:ext cx="2201557" cy="3694137"/>
          </a:xfrm>
          <a:prstGeom prst="rect">
            <a:avLst/>
          </a:prstGeom>
        </p:spPr>
      </p:pic>
    </p:spTree>
    <p:extLst>
      <p:ext uri="{BB962C8B-B14F-4D97-AF65-F5344CB8AC3E}">
        <p14:creationId xmlns:p14="http://schemas.microsoft.com/office/powerpoint/2010/main" val="268291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C128AD8D-499B-4AB3-A8D3-59965F76B5BC}"/>
              </a:ext>
            </a:extLst>
          </p:cNvPr>
          <p:cNvSpPr/>
          <p:nvPr/>
        </p:nvSpPr>
        <p:spPr bwMode="auto">
          <a:xfrm>
            <a:off x="1978618" y="2151006"/>
            <a:ext cx="5333970" cy="4037399"/>
          </a:xfrm>
          <a:custGeom>
            <a:avLst/>
            <a:gdLst>
              <a:gd name="T0" fmla="*/ 19 w 1180"/>
              <a:gd name="T1" fmla="*/ 333 h 340"/>
              <a:gd name="T2" fmla="*/ 90 w 1180"/>
              <a:gd name="T3" fmla="*/ 327 h 340"/>
              <a:gd name="T4" fmla="*/ 688 w 1180"/>
              <a:gd name="T5" fmla="*/ 318 h 340"/>
              <a:gd name="T6" fmla="*/ 898 w 1180"/>
              <a:gd name="T7" fmla="*/ 316 h 340"/>
              <a:gd name="T8" fmla="*/ 1004 w 1180"/>
              <a:gd name="T9" fmla="*/ 316 h 340"/>
              <a:gd name="T10" fmla="*/ 1057 w 1180"/>
              <a:gd name="T11" fmla="*/ 316 h 340"/>
              <a:gd name="T12" fmla="*/ 1083 w 1180"/>
              <a:gd name="T13" fmla="*/ 317 h 340"/>
              <a:gd name="T14" fmla="*/ 1090 w 1180"/>
              <a:gd name="T15" fmla="*/ 317 h 340"/>
              <a:gd name="T16" fmla="*/ 1093 w 1180"/>
              <a:gd name="T17" fmla="*/ 317 h 340"/>
              <a:gd name="T18" fmla="*/ 1093 w 1180"/>
              <a:gd name="T19" fmla="*/ 317 h 340"/>
              <a:gd name="T20" fmla="*/ 1094 w 1180"/>
              <a:gd name="T21" fmla="*/ 317 h 340"/>
              <a:gd name="T22" fmla="*/ 1157 w 1180"/>
              <a:gd name="T23" fmla="*/ 83 h 340"/>
              <a:gd name="T24" fmla="*/ 1166 w 1180"/>
              <a:gd name="T25" fmla="*/ 50 h 340"/>
              <a:gd name="T26" fmla="*/ 1167 w 1180"/>
              <a:gd name="T27" fmla="*/ 46 h 340"/>
              <a:gd name="T28" fmla="*/ 1167 w 1180"/>
              <a:gd name="T29" fmla="*/ 44 h 340"/>
              <a:gd name="T30" fmla="*/ 1168 w 1180"/>
              <a:gd name="T31" fmla="*/ 44 h 340"/>
              <a:gd name="T32" fmla="*/ 1168 w 1180"/>
              <a:gd name="T33" fmla="*/ 41 h 340"/>
              <a:gd name="T34" fmla="*/ 1170 w 1180"/>
              <a:gd name="T35" fmla="*/ 36 h 340"/>
              <a:gd name="T36" fmla="*/ 883 w 1180"/>
              <a:gd name="T37" fmla="*/ 29 h 340"/>
              <a:gd name="T38" fmla="*/ 576 w 1180"/>
              <a:gd name="T39" fmla="*/ 20 h 340"/>
              <a:gd name="T40" fmla="*/ 337 w 1180"/>
              <a:gd name="T41" fmla="*/ 13 h 340"/>
              <a:gd name="T42" fmla="*/ 217 w 1180"/>
              <a:gd name="T43" fmla="*/ 10 h 340"/>
              <a:gd name="T44" fmla="*/ 157 w 1180"/>
              <a:gd name="T45" fmla="*/ 8 h 340"/>
              <a:gd name="T46" fmla="*/ 127 w 1180"/>
              <a:gd name="T47" fmla="*/ 8 h 340"/>
              <a:gd name="T48" fmla="*/ 87 w 1180"/>
              <a:gd name="T49" fmla="*/ 7 h 340"/>
              <a:gd name="T50" fmla="*/ 63 w 1180"/>
              <a:gd name="T51" fmla="*/ 97 h 340"/>
              <a:gd name="T52" fmla="*/ 43 w 1180"/>
              <a:gd name="T53" fmla="*/ 177 h 340"/>
              <a:gd name="T54" fmla="*/ 5 w 1180"/>
              <a:gd name="T55" fmla="*/ 334 h 340"/>
              <a:gd name="T56" fmla="*/ 19 w 1180"/>
              <a:gd name="T57" fmla="*/ 253 h 340"/>
              <a:gd name="T58" fmla="*/ 47 w 1180"/>
              <a:gd name="T59" fmla="*/ 136 h 340"/>
              <a:gd name="T60" fmla="*/ 62 w 1180"/>
              <a:gd name="T61" fmla="*/ 76 h 340"/>
              <a:gd name="T62" fmla="*/ 81 w 1180"/>
              <a:gd name="T63" fmla="*/ 0 h 340"/>
              <a:gd name="T64" fmla="*/ 115 w 1180"/>
              <a:gd name="T65" fmla="*/ 0 h 340"/>
              <a:gd name="T66" fmla="*/ 133 w 1180"/>
              <a:gd name="T67" fmla="*/ 0 h 340"/>
              <a:gd name="T68" fmla="*/ 169 w 1180"/>
              <a:gd name="T69" fmla="*/ 1 h 340"/>
              <a:gd name="T70" fmla="*/ 241 w 1180"/>
              <a:gd name="T71" fmla="*/ 2 h 340"/>
              <a:gd name="T72" fmla="*/ 384 w 1180"/>
              <a:gd name="T73" fmla="*/ 6 h 340"/>
              <a:gd name="T74" fmla="*/ 665 w 1180"/>
              <a:gd name="T75" fmla="*/ 15 h 340"/>
              <a:gd name="T76" fmla="*/ 986 w 1180"/>
              <a:gd name="T77" fmla="*/ 23 h 340"/>
              <a:gd name="T78" fmla="*/ 1180 w 1180"/>
              <a:gd name="T79" fmla="*/ 28 h 340"/>
              <a:gd name="T80" fmla="*/ 1176 w 1180"/>
              <a:gd name="T81" fmla="*/ 41 h 340"/>
              <a:gd name="T82" fmla="*/ 1172 w 1180"/>
              <a:gd name="T83" fmla="*/ 58 h 340"/>
              <a:gd name="T84" fmla="*/ 1161 w 1180"/>
              <a:gd name="T85" fmla="*/ 96 h 340"/>
              <a:gd name="T86" fmla="*/ 1140 w 1180"/>
              <a:gd name="T87" fmla="*/ 174 h 340"/>
              <a:gd name="T88" fmla="*/ 1100 w 1180"/>
              <a:gd name="T89" fmla="*/ 325 h 340"/>
              <a:gd name="T90" fmla="*/ 1094 w 1180"/>
              <a:gd name="T91" fmla="*/ 325 h 340"/>
              <a:gd name="T92" fmla="*/ 1080 w 1180"/>
              <a:gd name="T93" fmla="*/ 325 h 340"/>
              <a:gd name="T94" fmla="*/ 1049 w 1180"/>
              <a:gd name="T95" fmla="*/ 324 h 340"/>
              <a:gd name="T96" fmla="*/ 987 w 1180"/>
              <a:gd name="T97" fmla="*/ 324 h 340"/>
              <a:gd name="T98" fmla="*/ 667 w 1180"/>
              <a:gd name="T99" fmla="*/ 329 h 340"/>
              <a:gd name="T100" fmla="*/ 336 w 1180"/>
              <a:gd name="T101" fmla="*/ 334 h 340"/>
              <a:gd name="T102" fmla="*/ 93 w 1180"/>
              <a:gd name="T103" fmla="*/ 337 h 340"/>
              <a:gd name="T104" fmla="*/ 19 w 1180"/>
              <a:gd name="T105" fmla="*/ 3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80" h="340">
                <a:moveTo>
                  <a:pt x="19" y="333"/>
                </a:moveTo>
                <a:cubicBezTo>
                  <a:pt x="33" y="322"/>
                  <a:pt x="69" y="327"/>
                  <a:pt x="90" y="327"/>
                </a:cubicBezTo>
                <a:cubicBezTo>
                  <a:pt x="297" y="329"/>
                  <a:pt x="495" y="324"/>
                  <a:pt x="688" y="318"/>
                </a:cubicBezTo>
                <a:cubicBezTo>
                  <a:pt x="758" y="317"/>
                  <a:pt x="828" y="316"/>
                  <a:pt x="898" y="316"/>
                </a:cubicBezTo>
                <a:cubicBezTo>
                  <a:pt x="933" y="316"/>
                  <a:pt x="969" y="316"/>
                  <a:pt x="1004" y="316"/>
                </a:cubicBezTo>
                <a:cubicBezTo>
                  <a:pt x="1022" y="316"/>
                  <a:pt x="1039" y="316"/>
                  <a:pt x="1057" y="316"/>
                </a:cubicBezTo>
                <a:cubicBezTo>
                  <a:pt x="1083" y="317"/>
                  <a:pt x="1083" y="317"/>
                  <a:pt x="1083" y="317"/>
                </a:cubicBezTo>
                <a:cubicBezTo>
                  <a:pt x="1090" y="317"/>
                  <a:pt x="1090" y="317"/>
                  <a:pt x="1090" y="317"/>
                </a:cubicBezTo>
                <a:cubicBezTo>
                  <a:pt x="1093" y="317"/>
                  <a:pt x="1093" y="317"/>
                  <a:pt x="1093" y="317"/>
                </a:cubicBezTo>
                <a:cubicBezTo>
                  <a:pt x="1093" y="317"/>
                  <a:pt x="1093" y="317"/>
                  <a:pt x="1093" y="317"/>
                </a:cubicBezTo>
                <a:cubicBezTo>
                  <a:pt x="1094" y="317"/>
                  <a:pt x="1094" y="317"/>
                  <a:pt x="1094" y="317"/>
                </a:cubicBezTo>
                <a:cubicBezTo>
                  <a:pt x="1115" y="239"/>
                  <a:pt x="1136" y="161"/>
                  <a:pt x="1157" y="83"/>
                </a:cubicBezTo>
                <a:cubicBezTo>
                  <a:pt x="1160" y="72"/>
                  <a:pt x="1163" y="61"/>
                  <a:pt x="1166" y="50"/>
                </a:cubicBezTo>
                <a:cubicBezTo>
                  <a:pt x="1167" y="46"/>
                  <a:pt x="1167" y="46"/>
                  <a:pt x="1167" y="46"/>
                </a:cubicBezTo>
                <a:cubicBezTo>
                  <a:pt x="1167" y="44"/>
                  <a:pt x="1167" y="44"/>
                  <a:pt x="1167" y="44"/>
                </a:cubicBezTo>
                <a:cubicBezTo>
                  <a:pt x="1168" y="44"/>
                  <a:pt x="1168" y="44"/>
                  <a:pt x="1168" y="44"/>
                </a:cubicBezTo>
                <a:cubicBezTo>
                  <a:pt x="1168" y="41"/>
                  <a:pt x="1168" y="41"/>
                  <a:pt x="1168" y="41"/>
                </a:cubicBezTo>
                <a:cubicBezTo>
                  <a:pt x="1170" y="36"/>
                  <a:pt x="1170" y="36"/>
                  <a:pt x="1170" y="36"/>
                </a:cubicBezTo>
                <a:cubicBezTo>
                  <a:pt x="1074" y="33"/>
                  <a:pt x="978" y="31"/>
                  <a:pt x="883" y="29"/>
                </a:cubicBezTo>
                <a:cubicBezTo>
                  <a:pt x="780" y="26"/>
                  <a:pt x="678" y="23"/>
                  <a:pt x="576" y="20"/>
                </a:cubicBezTo>
                <a:cubicBezTo>
                  <a:pt x="497" y="17"/>
                  <a:pt x="417" y="15"/>
                  <a:pt x="337" y="13"/>
                </a:cubicBezTo>
                <a:cubicBezTo>
                  <a:pt x="297" y="12"/>
                  <a:pt x="257" y="11"/>
                  <a:pt x="217" y="10"/>
                </a:cubicBezTo>
                <a:cubicBezTo>
                  <a:pt x="197" y="9"/>
                  <a:pt x="177" y="9"/>
                  <a:pt x="157" y="8"/>
                </a:cubicBezTo>
                <a:cubicBezTo>
                  <a:pt x="147" y="8"/>
                  <a:pt x="137" y="8"/>
                  <a:pt x="127" y="8"/>
                </a:cubicBezTo>
                <a:cubicBezTo>
                  <a:pt x="114" y="8"/>
                  <a:pt x="100" y="8"/>
                  <a:pt x="87" y="7"/>
                </a:cubicBezTo>
                <a:cubicBezTo>
                  <a:pt x="79" y="37"/>
                  <a:pt x="71" y="67"/>
                  <a:pt x="63" y="97"/>
                </a:cubicBezTo>
                <a:cubicBezTo>
                  <a:pt x="57" y="124"/>
                  <a:pt x="50" y="150"/>
                  <a:pt x="43" y="177"/>
                </a:cubicBezTo>
                <a:cubicBezTo>
                  <a:pt x="30" y="229"/>
                  <a:pt x="17" y="282"/>
                  <a:pt x="5" y="334"/>
                </a:cubicBezTo>
                <a:cubicBezTo>
                  <a:pt x="0" y="319"/>
                  <a:pt x="14" y="277"/>
                  <a:pt x="19" y="253"/>
                </a:cubicBezTo>
                <a:cubicBezTo>
                  <a:pt x="28" y="214"/>
                  <a:pt x="37" y="175"/>
                  <a:pt x="47" y="136"/>
                </a:cubicBezTo>
                <a:cubicBezTo>
                  <a:pt x="52" y="116"/>
                  <a:pt x="57" y="96"/>
                  <a:pt x="62" y="76"/>
                </a:cubicBezTo>
                <a:cubicBezTo>
                  <a:pt x="68" y="51"/>
                  <a:pt x="75" y="25"/>
                  <a:pt x="81" y="0"/>
                </a:cubicBezTo>
                <a:cubicBezTo>
                  <a:pt x="92" y="0"/>
                  <a:pt x="104" y="0"/>
                  <a:pt x="115" y="0"/>
                </a:cubicBezTo>
                <a:cubicBezTo>
                  <a:pt x="133" y="0"/>
                  <a:pt x="133" y="0"/>
                  <a:pt x="133" y="0"/>
                </a:cubicBezTo>
                <a:cubicBezTo>
                  <a:pt x="145" y="0"/>
                  <a:pt x="157" y="1"/>
                  <a:pt x="169" y="1"/>
                </a:cubicBezTo>
                <a:cubicBezTo>
                  <a:pt x="193" y="1"/>
                  <a:pt x="217" y="2"/>
                  <a:pt x="241" y="2"/>
                </a:cubicBezTo>
                <a:cubicBezTo>
                  <a:pt x="288" y="3"/>
                  <a:pt x="336" y="4"/>
                  <a:pt x="384" y="6"/>
                </a:cubicBezTo>
                <a:cubicBezTo>
                  <a:pt x="479" y="9"/>
                  <a:pt x="574" y="12"/>
                  <a:pt x="665" y="15"/>
                </a:cubicBezTo>
                <a:cubicBezTo>
                  <a:pt x="771" y="19"/>
                  <a:pt x="879" y="20"/>
                  <a:pt x="986" y="23"/>
                </a:cubicBezTo>
                <a:cubicBezTo>
                  <a:pt x="1049" y="24"/>
                  <a:pt x="1114" y="26"/>
                  <a:pt x="1180" y="28"/>
                </a:cubicBezTo>
                <a:cubicBezTo>
                  <a:pt x="1179" y="32"/>
                  <a:pt x="1178" y="37"/>
                  <a:pt x="1176" y="41"/>
                </a:cubicBezTo>
                <a:cubicBezTo>
                  <a:pt x="1175" y="47"/>
                  <a:pt x="1173" y="52"/>
                  <a:pt x="1172" y="58"/>
                </a:cubicBezTo>
                <a:cubicBezTo>
                  <a:pt x="1168" y="71"/>
                  <a:pt x="1165" y="83"/>
                  <a:pt x="1161" y="96"/>
                </a:cubicBezTo>
                <a:cubicBezTo>
                  <a:pt x="1154" y="122"/>
                  <a:pt x="1147" y="148"/>
                  <a:pt x="1140" y="174"/>
                </a:cubicBezTo>
                <a:cubicBezTo>
                  <a:pt x="1127" y="224"/>
                  <a:pt x="1114" y="274"/>
                  <a:pt x="1100" y="325"/>
                </a:cubicBezTo>
                <a:cubicBezTo>
                  <a:pt x="1098" y="325"/>
                  <a:pt x="1096" y="325"/>
                  <a:pt x="1094" y="325"/>
                </a:cubicBezTo>
                <a:cubicBezTo>
                  <a:pt x="1089" y="325"/>
                  <a:pt x="1084" y="325"/>
                  <a:pt x="1080" y="325"/>
                </a:cubicBezTo>
                <a:cubicBezTo>
                  <a:pt x="1070" y="324"/>
                  <a:pt x="1059" y="324"/>
                  <a:pt x="1049" y="324"/>
                </a:cubicBezTo>
                <a:cubicBezTo>
                  <a:pt x="1029" y="324"/>
                  <a:pt x="1008" y="324"/>
                  <a:pt x="987" y="324"/>
                </a:cubicBezTo>
                <a:cubicBezTo>
                  <a:pt x="881" y="324"/>
                  <a:pt x="774" y="326"/>
                  <a:pt x="667" y="329"/>
                </a:cubicBezTo>
                <a:cubicBezTo>
                  <a:pt x="557" y="331"/>
                  <a:pt x="446" y="332"/>
                  <a:pt x="336" y="334"/>
                </a:cubicBezTo>
                <a:cubicBezTo>
                  <a:pt x="257" y="336"/>
                  <a:pt x="178" y="337"/>
                  <a:pt x="93" y="337"/>
                </a:cubicBezTo>
                <a:cubicBezTo>
                  <a:pt x="69" y="337"/>
                  <a:pt x="39" y="340"/>
                  <a:pt x="19" y="333"/>
                </a:cubicBezTo>
                <a:close/>
              </a:path>
            </a:pathLst>
          </a:custGeom>
          <a:solidFill>
            <a:srgbClr val="434C69"/>
          </a:solidFill>
          <a:ln>
            <a:noFill/>
          </a:ln>
        </p:spPr>
        <p:txBody>
          <a:bodyPr vert="horz" wrap="square" lIns="91440" tIns="45720" rIns="91440" bIns="45720" numCol="1" anchor="t" anchorCtr="0" compatLnSpc="1"/>
          <a:lstStyle/>
          <a:p>
            <a:endParaRPr lang="zh-CN" altLang="en-US"/>
          </a:p>
        </p:txBody>
      </p:sp>
      <p:sp>
        <p:nvSpPr>
          <p:cNvPr id="33" name="稻壳儿春秋广告/盗版必究        原创来源：http://chn.docer.com/works?userid=199329941#!/work_time">
            <a:extLst>
              <a:ext uri="{FF2B5EF4-FFF2-40B4-BE49-F238E27FC236}">
                <a16:creationId xmlns:a16="http://schemas.microsoft.com/office/drawing/2014/main" id="{1C5BB992-1022-46E1-918D-BC01F628E5CC}"/>
              </a:ext>
            </a:extLst>
          </p:cNvPr>
          <p:cNvSpPr txBox="1"/>
          <p:nvPr/>
        </p:nvSpPr>
        <p:spPr>
          <a:xfrm>
            <a:off x="2637156" y="2472691"/>
            <a:ext cx="4222670" cy="33673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尝试实现剪刀、石头、布的小游戏。</a:t>
            </a:r>
            <a:endParaRPr lang="en-US" altLang="zh-CN">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a:latin typeface="微软雅黑" panose="020B0503020204020204" pitchFamily="34" charset="-122"/>
                <a:ea typeface="微软雅黑" panose="020B0503020204020204" pitchFamily="34" charset="-122"/>
              </a:rPr>
              <a:t>具体玩法：</a:t>
            </a:r>
            <a:endParaRPr lang="en-US" altLang="zh-CN">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latin typeface="微软雅黑" panose="020B0503020204020204" pitchFamily="34" charset="-122"/>
                <a:ea typeface="微软雅黑" panose="020B0503020204020204" pitchFamily="34" charset="-122"/>
              </a:rPr>
              <a:t>人与电脑之间进行对决；</a:t>
            </a:r>
            <a:endParaRPr lang="en-US" altLang="zh-CN">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latin typeface="微软雅黑" panose="020B0503020204020204" pitchFamily="34" charset="-122"/>
                <a:ea typeface="微软雅黑" panose="020B0503020204020204" pitchFamily="34" charset="-122"/>
              </a:rPr>
              <a:t>石头、剪刀、布分别表示成 </a:t>
            </a:r>
            <a:r>
              <a:rPr lang="en-US" altLang="zh-CN">
                <a:latin typeface="微软雅黑" panose="020B0503020204020204" pitchFamily="34" charset="-122"/>
                <a:ea typeface="微软雅黑" panose="020B0503020204020204" pitchFamily="34" charset="-122"/>
              </a:rPr>
              <a:t>0</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2</a:t>
            </a:r>
          </a:p>
          <a:p>
            <a:pPr marL="342900" indent="-342900">
              <a:lnSpc>
                <a:spcPct val="150000"/>
              </a:lnSpc>
              <a:buFont typeface="+mj-lt"/>
              <a:buAutoNum type="arabicPeriod"/>
            </a:pPr>
            <a:r>
              <a:rPr lang="zh-CN" altLang="en-US">
                <a:latin typeface="微软雅黑" panose="020B0503020204020204" pitchFamily="34" charset="-122"/>
                <a:ea typeface="微软雅黑" panose="020B0503020204020204" pitchFamily="34" charset="-122"/>
              </a:rPr>
              <a:t>人是自由的，随机打出石头剪刀布；</a:t>
            </a:r>
            <a:endParaRPr lang="en-US" altLang="zh-CN">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a:latin typeface="微软雅黑" panose="020B0503020204020204" pitchFamily="34" charset="-122"/>
                <a:ea typeface="微软雅黑" panose="020B0503020204020204" pitchFamily="34" charset="-122"/>
              </a:rPr>
              <a:t>电脑一方通过导入 </a:t>
            </a:r>
            <a:r>
              <a:rPr lang="en-US" altLang="zh-CN">
                <a:latin typeface="微软雅黑" panose="020B0503020204020204" pitchFamily="34" charset="-122"/>
                <a:ea typeface="微软雅黑" panose="020B0503020204020204" pitchFamily="34" charset="-122"/>
              </a:rPr>
              <a:t>random </a:t>
            </a:r>
            <a:r>
              <a:rPr lang="zh-CN" altLang="en-US">
                <a:latin typeface="微软雅黑" panose="020B0503020204020204" pitchFamily="34" charset="-122"/>
                <a:ea typeface="微软雅黑" panose="020B0503020204020204" pitchFamily="34" charset="-122"/>
              </a:rPr>
              <a:t>这个库生成随机的数字，来随机选择与人对应打出石头剪刀布的顺序</a:t>
            </a:r>
            <a:endParaRPr lang="zh-CN" altLang="en-US">
              <a:latin typeface="微软雅黑" panose="020B0503020204020204" pitchFamily="34" charset="-122"/>
              <a:ea typeface="微软雅黑" panose="020B0503020204020204" pitchFamily="34" charset="-122"/>
              <a:cs typeface="851tegakizatsu" panose="02000600000000000000" pitchFamily="2" charset="-122"/>
            </a:endParaRPr>
          </a:p>
        </p:txBody>
      </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8390301" y="3523129"/>
            <a:ext cx="2017721" cy="1924628"/>
          </a:xfrm>
          <a:prstGeom prst="rect">
            <a:avLst/>
          </a:prstGeom>
        </p:spPr>
      </p:pic>
    </p:spTree>
    <p:extLst>
      <p:ext uri="{BB962C8B-B14F-4D97-AF65-F5344CB8AC3E}">
        <p14:creationId xmlns:p14="http://schemas.microsoft.com/office/powerpoint/2010/main" val="213220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arn(inVertical)">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arn(inVertical)">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animBg="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3053489"/>
            <a:ext cx="8223112" cy="2536400"/>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平局</a:t>
            </a:r>
            <a:r>
              <a:rPr lang="zh-CN" altLang="en-US" kern="0" spc="200">
                <a:latin typeface="微软雅黑" panose="020B0503020204020204" pitchFamily="34" charset="-122"/>
                <a:ea typeface="微软雅黑" panose="020B0503020204020204" pitchFamily="34" charset="-122"/>
              </a:rPr>
              <a:t>：自己出的 </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电脑出的</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自己赢：</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自己出石头 </a:t>
            </a:r>
            <a:r>
              <a:rPr lang="en-US" altLang="zh-CN" kern="0" spc="200">
                <a:latin typeface="微软雅黑" panose="020B0503020204020204" pitchFamily="34" charset="-122"/>
                <a:ea typeface="微软雅黑" panose="020B0503020204020204" pitchFamily="34" charset="-122"/>
              </a:rPr>
              <a:t>and </a:t>
            </a:r>
            <a:r>
              <a:rPr lang="zh-CN" altLang="en-US" kern="0" spc="200">
                <a:latin typeface="微软雅黑" panose="020B0503020204020204" pitchFamily="34" charset="-122"/>
                <a:ea typeface="微软雅黑" panose="020B0503020204020204" pitchFamily="34" charset="-122"/>
              </a:rPr>
              <a:t>电脑出剪刀；</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自己出剪刀 </a:t>
            </a:r>
            <a:r>
              <a:rPr lang="en-US" altLang="zh-CN" kern="0" spc="200">
                <a:latin typeface="微软雅黑" panose="020B0503020204020204" pitchFamily="34" charset="-122"/>
                <a:ea typeface="微软雅黑" panose="020B0503020204020204" pitchFamily="34" charset="-122"/>
              </a:rPr>
              <a:t>and </a:t>
            </a:r>
            <a:r>
              <a:rPr lang="zh-CN" altLang="en-US" kern="0" spc="200">
                <a:latin typeface="微软雅黑" panose="020B0503020204020204" pitchFamily="34" charset="-122"/>
                <a:ea typeface="微软雅黑" panose="020B0503020204020204" pitchFamily="34" charset="-122"/>
              </a:rPr>
              <a:t>电脑出布；</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自己出布    </a:t>
            </a:r>
            <a:r>
              <a:rPr lang="en-US" altLang="zh-CN" kern="0" spc="200">
                <a:latin typeface="微软雅黑" panose="020B0503020204020204" pitchFamily="34" charset="-122"/>
                <a:ea typeface="微软雅黑" panose="020B0503020204020204" pitchFamily="34" charset="-122"/>
              </a:rPr>
              <a:t>and </a:t>
            </a:r>
            <a:r>
              <a:rPr lang="zh-CN" altLang="en-US" kern="0" spc="200">
                <a:latin typeface="微软雅黑" panose="020B0503020204020204" pitchFamily="34" charset="-122"/>
                <a:ea typeface="微软雅黑" panose="020B0503020204020204" pitchFamily="34" charset="-122"/>
              </a:rPr>
              <a:t>电脑出石头；</a:t>
            </a:r>
            <a:r>
              <a:rPr lang="en-US" altLang="zh-CN" kern="0" spc="200">
                <a:latin typeface="微软雅黑" panose="020B0503020204020204" pitchFamily="34" charset="-122"/>
                <a:ea typeface="微软雅黑" panose="020B0503020204020204" pitchFamily="34" charset="-122"/>
              </a:rPr>
              <a:t> </a:t>
            </a:r>
          </a:p>
          <a:p>
            <a:pPr>
              <a:lnSpc>
                <a:spcPct val="150000"/>
              </a:lnSpc>
            </a:pPr>
            <a:r>
              <a:rPr lang="en-US" altLang="zh-CN" kern="0" spc="200">
                <a:latin typeface="微软雅黑" panose="020B0503020204020204" pitchFamily="34" charset="-122"/>
                <a:ea typeface="微软雅黑" panose="020B0503020204020204" pitchFamily="34" charset="-122"/>
              </a:rPr>
              <a:t>3. </a:t>
            </a:r>
            <a:r>
              <a:rPr lang="zh-CN" altLang="en-US" kern="0" spc="200">
                <a:latin typeface="微软雅黑" panose="020B0503020204020204" pitchFamily="34" charset="-122"/>
                <a:ea typeface="微软雅黑" panose="020B0503020204020204" pitchFamily="34" charset="-122"/>
              </a:rPr>
              <a:t>电脑赢：除去以上情况，剩下的情况都是电脑赢；</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rPr>
              <a:t>游戏总共有三种结果：</a:t>
            </a:r>
          </a:p>
        </p:txBody>
      </p:sp>
    </p:spTree>
    <p:extLst>
      <p:ext uri="{BB962C8B-B14F-4D97-AF65-F5344CB8AC3E}">
        <p14:creationId xmlns:p14="http://schemas.microsoft.com/office/powerpoint/2010/main" val="267427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选择结构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A57471A6-B1A5-4A5C-BCA9-1B8C4E3B742B}"/>
              </a:ext>
            </a:extLst>
          </p:cNvPr>
          <p:cNvSpPr txBox="1"/>
          <p:nvPr/>
        </p:nvSpPr>
        <p:spPr>
          <a:xfrm>
            <a:off x="2389097" y="1887844"/>
            <a:ext cx="9205428" cy="4851200"/>
          </a:xfrm>
          <a:prstGeom prst="rect">
            <a:avLst/>
          </a:prstGeom>
          <a:noFill/>
        </p:spPr>
        <p:txBody>
          <a:bodyPr wrap="square">
            <a:spAutoFit/>
          </a:bodyPr>
          <a:lstStyle/>
          <a:p>
            <a:pPr>
              <a:lnSpc>
                <a:spcPct val="150000"/>
              </a:lnSpc>
            </a:pPr>
            <a:r>
              <a:rPr lang="en-US" altLang="zh-CN" sz="1600" b="0">
                <a:solidFill>
                  <a:srgbClr val="0000FF"/>
                </a:solidFill>
                <a:effectLst/>
                <a:latin typeface="Hack" panose="020B0609030202020204" pitchFamily="49" charset="0"/>
              </a:rPr>
              <a:t>from</a:t>
            </a:r>
            <a:r>
              <a:rPr lang="en-US" altLang="zh-CN" sz="1600" b="0">
                <a:solidFill>
                  <a:srgbClr val="000000"/>
                </a:solidFill>
                <a:effectLst/>
                <a:latin typeface="Hack" panose="020B0609030202020204" pitchFamily="49" charset="0"/>
              </a:rPr>
              <a:t> random </a:t>
            </a:r>
            <a:r>
              <a:rPr lang="en-US" altLang="zh-CN" sz="1600" b="0">
                <a:solidFill>
                  <a:srgbClr val="0000FF"/>
                </a:solidFill>
                <a:effectLst/>
                <a:latin typeface="Hack" panose="020B0609030202020204" pitchFamily="49" charset="0"/>
              </a:rPr>
              <a:t>import</a:t>
            </a:r>
            <a:r>
              <a:rPr lang="en-US" altLang="zh-CN" sz="1600" b="0">
                <a:solidFill>
                  <a:srgbClr val="000000"/>
                </a:solidFill>
                <a:effectLst/>
                <a:latin typeface="Hack" panose="020B0609030202020204" pitchFamily="49" charset="0"/>
              </a:rPr>
              <a:t> randint</a:t>
            </a:r>
            <a:endParaRPr lang="en-US" altLang="zh-CN" sz="1600" b="0">
              <a:solidFill>
                <a:srgbClr val="008000"/>
              </a:solidFill>
              <a:effectLst/>
              <a:latin typeface="Hack" panose="020B0609030202020204" pitchFamily="49" charset="0"/>
            </a:endParaRPr>
          </a:p>
          <a:p>
            <a:pPr>
              <a:lnSpc>
                <a:spcPct val="150000"/>
              </a:lnSpc>
            </a:pPr>
            <a:r>
              <a:rPr lang="en-US" altLang="zh-CN" sz="1600" b="0">
                <a:solidFill>
                  <a:srgbClr val="008000"/>
                </a:solidFill>
                <a:effectLst/>
                <a:latin typeface="Hack" panose="020B0609030202020204" pitchFamily="49" charset="0"/>
              </a:rPr>
              <a:t># </a:t>
            </a:r>
            <a:r>
              <a:rPr lang="zh-CN" altLang="en-US" sz="1600" b="0">
                <a:solidFill>
                  <a:srgbClr val="008000"/>
                </a:solidFill>
                <a:effectLst/>
                <a:latin typeface="Hack" panose="020B0609030202020204" pitchFamily="49" charset="0"/>
              </a:rPr>
              <a:t>双方做出选择</a:t>
            </a:r>
            <a:endParaRPr lang="zh-CN" altLang="en-US" sz="1600" b="0">
              <a:solidFill>
                <a:srgbClr val="000000"/>
              </a:solidFill>
              <a:effectLst/>
              <a:latin typeface="Hack" panose="020B0609030202020204" pitchFamily="49" charset="0"/>
            </a:endParaRPr>
          </a:p>
          <a:p>
            <a:pPr>
              <a:lnSpc>
                <a:spcPct val="150000"/>
              </a:lnSpc>
            </a:pPr>
            <a:r>
              <a:rPr lang="en-US" altLang="zh-CN" sz="1600" b="0" err="1">
                <a:solidFill>
                  <a:srgbClr val="000000"/>
                </a:solidFill>
                <a:effectLst/>
                <a:latin typeface="Hack" panose="020B0609030202020204" pitchFamily="49" charset="0"/>
              </a:rPr>
              <a:t>person_num</a:t>
            </a:r>
            <a:r>
              <a:rPr lang="en-US" altLang="zh-CN" sz="1600" b="0">
                <a:solidFill>
                  <a:srgbClr val="000000"/>
                </a:solidFill>
                <a:effectLst/>
                <a:latin typeface="Hack" panose="020B0609030202020204" pitchFamily="49" charset="0"/>
              </a:rPr>
              <a:t> = input(</a:t>
            </a:r>
            <a:r>
              <a:rPr lang="en-US" altLang="zh-CN" sz="1600" b="0">
                <a:solidFill>
                  <a:srgbClr val="A31515"/>
                </a:solidFill>
                <a:effectLst/>
                <a:latin typeface="Hack" panose="020B0609030202020204" pitchFamily="49" charset="0"/>
              </a:rPr>
              <a:t>"your choice: "</a:t>
            </a:r>
            <a:r>
              <a:rPr lang="en-US" altLang="zh-CN" sz="1600" b="0">
                <a:solidFill>
                  <a:srgbClr val="000000"/>
                </a:solidFill>
                <a:effectLst/>
                <a:latin typeface="Hack" panose="020B0609030202020204" pitchFamily="49" charset="0"/>
              </a:rPr>
              <a:t>)</a:t>
            </a:r>
          </a:p>
          <a:p>
            <a:pPr>
              <a:lnSpc>
                <a:spcPct val="150000"/>
              </a:lnSpc>
            </a:pPr>
            <a:r>
              <a:rPr lang="en-US" altLang="zh-CN" sz="1600" b="0" err="1">
                <a:solidFill>
                  <a:srgbClr val="000000"/>
                </a:solidFill>
                <a:effectLst/>
                <a:latin typeface="Hack" panose="020B0609030202020204" pitchFamily="49" charset="0"/>
              </a:rPr>
              <a:t>person_num</a:t>
            </a:r>
            <a:r>
              <a:rPr lang="en-US" altLang="zh-CN" sz="1600" b="0">
                <a:solidFill>
                  <a:srgbClr val="000000"/>
                </a:solidFill>
                <a:effectLst/>
                <a:latin typeface="Hack" panose="020B0609030202020204" pitchFamily="49" charset="0"/>
              </a:rPr>
              <a:t> = int(</a:t>
            </a:r>
            <a:r>
              <a:rPr lang="en-US" altLang="zh-CN" sz="1600" b="0" err="1">
                <a:solidFill>
                  <a:srgbClr val="000000"/>
                </a:solidFill>
                <a:effectLst/>
                <a:latin typeface="Hack" panose="020B0609030202020204" pitchFamily="49" charset="0"/>
              </a:rPr>
              <a:t>person_num</a:t>
            </a:r>
            <a:r>
              <a:rPr lang="en-US" altLang="zh-CN" sz="1600" b="0">
                <a:solidFill>
                  <a:srgbClr val="000000"/>
                </a:solidFill>
                <a:effectLst/>
                <a:latin typeface="Hack" panose="020B0609030202020204" pitchFamily="49" charset="0"/>
              </a:rPr>
              <a:t>)</a:t>
            </a:r>
          </a:p>
          <a:p>
            <a:pPr>
              <a:lnSpc>
                <a:spcPct val="150000"/>
              </a:lnSpc>
            </a:pPr>
            <a:r>
              <a:rPr lang="en-US" altLang="zh-CN" sz="1600" b="0" err="1">
                <a:solidFill>
                  <a:srgbClr val="000000"/>
                </a:solidFill>
                <a:effectLst/>
                <a:latin typeface="Hack" panose="020B0609030202020204" pitchFamily="49" charset="0"/>
              </a:rPr>
              <a:t>computer_num</a:t>
            </a:r>
            <a:r>
              <a:rPr lang="en-US" altLang="zh-CN" sz="1600" b="0">
                <a:solidFill>
                  <a:srgbClr val="000000"/>
                </a:solidFill>
                <a:effectLst/>
                <a:latin typeface="Hack" panose="020B0609030202020204" pitchFamily="49" charset="0"/>
              </a:rPr>
              <a:t> = </a:t>
            </a:r>
            <a:r>
              <a:rPr lang="en-US" altLang="zh-CN" sz="1600" b="0" err="1">
                <a:solidFill>
                  <a:srgbClr val="000000"/>
                </a:solidFill>
                <a:effectLst/>
                <a:latin typeface="Hack" panose="020B0609030202020204" pitchFamily="49" charset="0"/>
              </a:rPr>
              <a:t>randint</a:t>
            </a:r>
            <a:r>
              <a:rPr lang="en-US" altLang="zh-CN" sz="1600" b="0">
                <a:solidFill>
                  <a:srgbClr val="000000"/>
                </a:solidFill>
                <a:effectLst/>
                <a:latin typeface="Hack" panose="020B0609030202020204" pitchFamily="49" charset="0"/>
              </a:rPr>
              <a:t>(</a:t>
            </a:r>
            <a:r>
              <a:rPr lang="en-US" altLang="zh-CN" sz="1600" b="0">
                <a:solidFill>
                  <a:srgbClr val="098658"/>
                </a:solidFill>
                <a:effectLst/>
                <a:latin typeface="Hack" panose="020B0609030202020204" pitchFamily="49" charset="0"/>
              </a:rPr>
              <a:t>0</a:t>
            </a:r>
            <a:r>
              <a:rPr lang="en-US" altLang="zh-CN" sz="1600" b="0">
                <a:solidFill>
                  <a:srgbClr val="000000"/>
                </a:solidFill>
                <a:effectLst/>
                <a:latin typeface="Hack" panose="020B0609030202020204" pitchFamily="49" charset="0"/>
              </a:rPr>
              <a:t>, </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a:t>
            </a:r>
          </a:p>
          <a:p>
            <a:pPr>
              <a:lnSpc>
                <a:spcPct val="150000"/>
              </a:lnSpc>
            </a:pPr>
            <a:r>
              <a:rPr lang="en-US" altLang="zh-CN" sz="1600" b="0">
                <a:solidFill>
                  <a:srgbClr val="000000"/>
                </a:solidFill>
                <a:effectLst/>
                <a:latin typeface="Hack" panose="020B0609030202020204" pitchFamily="49" charset="0"/>
              </a:rPr>
              <a:t>print(</a:t>
            </a:r>
            <a:r>
              <a:rPr lang="en-US" altLang="zh-CN" sz="1600" b="0">
                <a:solidFill>
                  <a:srgbClr val="A31515"/>
                </a:solidFill>
                <a:effectLst/>
                <a:latin typeface="Hack" panose="020B0609030202020204" pitchFamily="49" charset="0"/>
              </a:rPr>
              <a:t>"computer's choice:"</a:t>
            </a:r>
            <a:r>
              <a:rPr lang="en-US" altLang="zh-CN" sz="1600" b="0">
                <a:solidFill>
                  <a:srgbClr val="000000"/>
                </a:solidFill>
                <a:effectLst/>
                <a:latin typeface="Hack" panose="020B0609030202020204" pitchFamily="49" charset="0"/>
              </a:rPr>
              <a:t>, </a:t>
            </a:r>
            <a:r>
              <a:rPr lang="en-US" altLang="zh-CN" sz="1600" b="0" err="1">
                <a:solidFill>
                  <a:srgbClr val="000000"/>
                </a:solidFill>
                <a:effectLst/>
                <a:latin typeface="Hack" panose="020B0609030202020204" pitchFamily="49" charset="0"/>
              </a:rPr>
              <a:t>computer_num</a:t>
            </a:r>
            <a:r>
              <a:rPr lang="en-US" altLang="zh-CN" sz="1600" b="0">
                <a:solidFill>
                  <a:srgbClr val="000000"/>
                </a:solidFill>
                <a:effectLst/>
                <a:latin typeface="Hack" panose="020B0609030202020204" pitchFamily="49" charset="0"/>
              </a:rPr>
              <a:t>)</a:t>
            </a:r>
            <a:br>
              <a:rPr lang="en-US" altLang="zh-CN" sz="1600" b="0">
                <a:solidFill>
                  <a:srgbClr val="000000"/>
                </a:solidFill>
                <a:effectLst/>
                <a:latin typeface="Hack" panose="020B0609030202020204" pitchFamily="49" charset="0"/>
              </a:rPr>
            </a:br>
            <a:r>
              <a:rPr lang="en-US" altLang="zh-CN" sz="1600" b="0">
                <a:solidFill>
                  <a:srgbClr val="008000"/>
                </a:solidFill>
                <a:effectLst/>
                <a:latin typeface="Hack" panose="020B0609030202020204" pitchFamily="49" charset="0"/>
              </a:rPr>
              <a:t># </a:t>
            </a:r>
            <a:r>
              <a:rPr lang="zh-CN" altLang="en-US" sz="1600" b="0">
                <a:solidFill>
                  <a:srgbClr val="008000"/>
                </a:solidFill>
                <a:effectLst/>
                <a:latin typeface="Hack" panose="020B0609030202020204" pitchFamily="49" charset="0"/>
              </a:rPr>
              <a:t>判断输、赢</a:t>
            </a:r>
            <a:endParaRPr lang="zh-CN" altLang="en-US" sz="1600" b="0">
              <a:solidFill>
                <a:srgbClr val="000000"/>
              </a:solidFill>
              <a:effectLst/>
              <a:latin typeface="Hack" panose="020B0609030202020204" pitchFamily="49" charset="0"/>
            </a:endParaRPr>
          </a:p>
          <a:p>
            <a:pPr>
              <a:lnSpc>
                <a:spcPct val="150000"/>
              </a:lnSpc>
            </a:pP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a:t>
            </a:r>
            <a:r>
              <a:rPr lang="en-US" altLang="zh-CN" sz="1600" b="0" err="1">
                <a:solidFill>
                  <a:srgbClr val="000000"/>
                </a:solidFill>
                <a:effectLst/>
                <a:latin typeface="Hack" panose="020B0609030202020204" pitchFamily="49" charset="0"/>
              </a:rPr>
              <a:t>person_num</a:t>
            </a:r>
            <a:r>
              <a:rPr lang="en-US" altLang="zh-CN" sz="1600" b="0">
                <a:solidFill>
                  <a:srgbClr val="000000"/>
                </a:solidFill>
                <a:effectLst/>
                <a:latin typeface="Hack" panose="020B0609030202020204" pitchFamily="49" charset="0"/>
              </a:rPr>
              <a:t> - </a:t>
            </a:r>
            <a:r>
              <a:rPr lang="en-US" altLang="zh-CN" sz="1600" b="0" err="1">
                <a:solidFill>
                  <a:srgbClr val="000000"/>
                </a:solidFill>
                <a:effectLst/>
                <a:latin typeface="Hack" panose="020B0609030202020204" pitchFamily="49" charset="0"/>
              </a:rPr>
              <a:t>computer_num</a:t>
            </a:r>
            <a:r>
              <a:rPr lang="en-US" altLang="zh-CN" sz="1600" b="0">
                <a:solidFill>
                  <a:srgbClr val="000000"/>
                </a:solidFill>
                <a:effectLst/>
                <a:latin typeface="Hack" panose="020B0609030202020204" pitchFamily="49" charset="0"/>
              </a:rPr>
              <a:t> == -</a:t>
            </a:r>
            <a:r>
              <a:rPr lang="en-US" altLang="zh-CN" sz="1600" b="0">
                <a:solidFill>
                  <a:srgbClr val="098658"/>
                </a:solidFill>
                <a:effectLst/>
                <a:latin typeface="Hack" panose="020B0609030202020204" pitchFamily="49" charset="0"/>
              </a:rPr>
              <a:t>1</a:t>
            </a:r>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or</a:t>
            </a:r>
            <a:r>
              <a:rPr lang="en-US" altLang="zh-CN" sz="1600" b="0">
                <a:solidFill>
                  <a:srgbClr val="000000"/>
                </a:solidFill>
                <a:effectLst/>
                <a:latin typeface="Hack" panose="020B0609030202020204" pitchFamily="49" charset="0"/>
              </a:rPr>
              <a:t> (</a:t>
            </a:r>
            <a:r>
              <a:rPr lang="en-US" altLang="zh-CN" sz="1600" b="0" err="1">
                <a:solidFill>
                  <a:srgbClr val="000000"/>
                </a:solidFill>
                <a:effectLst/>
                <a:latin typeface="Hack" panose="020B0609030202020204" pitchFamily="49" charset="0"/>
              </a:rPr>
              <a:t>person_num</a:t>
            </a:r>
            <a:r>
              <a:rPr lang="en-US" altLang="zh-CN" sz="1600" b="0">
                <a:solidFill>
                  <a:srgbClr val="000000"/>
                </a:solidFill>
                <a:effectLst/>
                <a:latin typeface="Hack" panose="020B0609030202020204" pitchFamily="49" charset="0"/>
              </a:rPr>
              <a:t> - </a:t>
            </a:r>
            <a:r>
              <a:rPr lang="en-US" altLang="zh-CN" sz="1600" b="0" err="1">
                <a:solidFill>
                  <a:srgbClr val="000000"/>
                </a:solidFill>
                <a:effectLst/>
                <a:latin typeface="Hack" panose="020B0609030202020204" pitchFamily="49" charset="0"/>
              </a:rPr>
              <a:t>computer_num</a:t>
            </a:r>
            <a:r>
              <a:rPr lang="en-US" altLang="zh-CN" sz="1600" b="0">
                <a:solidFill>
                  <a:srgbClr val="000000"/>
                </a:solidFill>
                <a:effectLst/>
                <a:latin typeface="Hack" panose="020B0609030202020204" pitchFamily="49" charset="0"/>
              </a:rPr>
              <a:t> == </a:t>
            </a:r>
            <a:r>
              <a:rPr lang="en-US" altLang="zh-CN" sz="1600" b="0">
                <a:solidFill>
                  <a:srgbClr val="098658"/>
                </a:solidFill>
                <a:effectLst/>
                <a:latin typeface="Hack" panose="020B0609030202020204" pitchFamily="49" charset="0"/>
              </a:rPr>
              <a:t>2</a:t>
            </a:r>
            <a:r>
              <a:rPr lang="en-US" altLang="zh-CN" sz="1600" b="0">
                <a:solidFill>
                  <a:srgbClr val="000000"/>
                </a:solidFill>
                <a:effectLst/>
                <a:latin typeface="Hack" panose="020B0609030202020204" pitchFamily="49" charset="0"/>
              </a:rPr>
              <a:t>):</a:t>
            </a:r>
          </a:p>
          <a:p>
            <a:pPr>
              <a:lnSpc>
                <a:spcPct val="150000"/>
              </a:lnSpc>
            </a:pPr>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"Person is the winner!"</a:t>
            </a:r>
            <a:r>
              <a:rPr lang="en-US" altLang="zh-CN" sz="1600" b="0">
                <a:solidFill>
                  <a:srgbClr val="000000"/>
                </a:solidFill>
                <a:effectLst/>
                <a:latin typeface="Hack" panose="020B0609030202020204" pitchFamily="49" charset="0"/>
              </a:rPr>
              <a:t>)</a:t>
            </a:r>
          </a:p>
          <a:p>
            <a:pPr>
              <a:lnSpc>
                <a:spcPct val="150000"/>
              </a:lnSpc>
            </a:pPr>
            <a:r>
              <a:rPr lang="en-US" altLang="zh-CN" sz="1600" b="0">
                <a:solidFill>
                  <a:srgbClr val="0000FF"/>
                </a:solidFill>
                <a:effectLst/>
                <a:latin typeface="Hack" panose="020B0609030202020204" pitchFamily="49" charset="0"/>
              </a:rPr>
              <a:t>elif</a:t>
            </a:r>
            <a:r>
              <a:rPr lang="en-US" altLang="zh-CN" sz="1600" b="0">
                <a:solidFill>
                  <a:srgbClr val="000000"/>
                </a:solidFill>
                <a:effectLst/>
                <a:latin typeface="Hack" panose="020B0609030202020204" pitchFamily="49" charset="0"/>
              </a:rPr>
              <a:t> </a:t>
            </a:r>
            <a:r>
              <a:rPr lang="en-US" altLang="zh-CN" sz="1600" b="0" err="1">
                <a:solidFill>
                  <a:srgbClr val="000000"/>
                </a:solidFill>
                <a:effectLst/>
                <a:latin typeface="Hack" panose="020B0609030202020204" pitchFamily="49" charset="0"/>
              </a:rPr>
              <a:t>person_num</a:t>
            </a:r>
            <a:r>
              <a:rPr lang="en-US" altLang="zh-CN" sz="1600" b="0">
                <a:solidFill>
                  <a:srgbClr val="000000"/>
                </a:solidFill>
                <a:effectLst/>
                <a:latin typeface="Hack" panose="020B0609030202020204" pitchFamily="49" charset="0"/>
              </a:rPr>
              <a:t> == </a:t>
            </a:r>
            <a:r>
              <a:rPr lang="en-US" altLang="zh-CN" sz="1600" b="0" err="1">
                <a:solidFill>
                  <a:srgbClr val="000000"/>
                </a:solidFill>
                <a:effectLst/>
                <a:latin typeface="Hack" panose="020B0609030202020204" pitchFamily="49" charset="0"/>
              </a:rPr>
              <a:t>computer_num</a:t>
            </a:r>
            <a:r>
              <a:rPr lang="en-US" altLang="zh-CN" sz="1600" b="0">
                <a:solidFill>
                  <a:srgbClr val="000000"/>
                </a:solidFill>
                <a:effectLst/>
                <a:latin typeface="Hack" panose="020B0609030202020204" pitchFamily="49" charset="0"/>
              </a:rPr>
              <a:t>:</a:t>
            </a:r>
          </a:p>
          <a:p>
            <a:pPr>
              <a:lnSpc>
                <a:spcPct val="150000"/>
              </a:lnSpc>
            </a:pPr>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"all win!"</a:t>
            </a:r>
            <a:r>
              <a:rPr lang="en-US" altLang="zh-CN" sz="1600" b="0">
                <a:solidFill>
                  <a:srgbClr val="000000"/>
                </a:solidFill>
                <a:effectLst/>
                <a:latin typeface="Hack" panose="020B0609030202020204" pitchFamily="49" charset="0"/>
              </a:rPr>
              <a:t>)</a:t>
            </a:r>
          </a:p>
          <a:p>
            <a:pPr>
              <a:lnSpc>
                <a:spcPct val="150000"/>
              </a:lnSpc>
            </a:pPr>
            <a:r>
              <a:rPr lang="en-US" altLang="zh-CN" sz="1600" b="0">
                <a:solidFill>
                  <a:srgbClr val="0000FF"/>
                </a:solidFill>
                <a:effectLst/>
                <a:latin typeface="Hack" panose="020B0609030202020204" pitchFamily="49" charset="0"/>
              </a:rPr>
              <a:t>else</a:t>
            </a:r>
            <a:r>
              <a:rPr lang="en-US" altLang="zh-CN" sz="1600" b="0">
                <a:solidFill>
                  <a:srgbClr val="000000"/>
                </a:solidFill>
                <a:effectLst/>
                <a:latin typeface="Hack" panose="020B0609030202020204" pitchFamily="49" charset="0"/>
              </a:rPr>
              <a:t>:</a:t>
            </a:r>
          </a:p>
          <a:p>
            <a:pPr>
              <a:lnSpc>
                <a:spcPct val="150000"/>
              </a:lnSpc>
            </a:pPr>
            <a:r>
              <a:rPr lang="en-US" altLang="zh-CN" sz="1600" b="0">
                <a:solidFill>
                  <a:srgbClr val="000000"/>
                </a:solidFill>
                <a:effectLst/>
                <a:latin typeface="Hack" panose="020B0609030202020204" pitchFamily="49" charset="0"/>
              </a:rPr>
              <a:t>    print(</a:t>
            </a:r>
            <a:r>
              <a:rPr lang="en-US" altLang="zh-CN" sz="1600" b="0">
                <a:solidFill>
                  <a:srgbClr val="A31515"/>
                </a:solidFill>
                <a:effectLst/>
                <a:latin typeface="Hack" panose="020B0609030202020204" pitchFamily="49" charset="0"/>
              </a:rPr>
              <a:t>“Computer is the winner!"</a:t>
            </a:r>
            <a:r>
              <a:rPr lang="en-US" altLang="zh-CN" sz="1600" b="0">
                <a:solidFill>
                  <a:srgbClr val="000000"/>
                </a:solidFill>
                <a:effectLst/>
                <a:latin typeface="Hack" panose="020B0609030202020204" pitchFamily="49" charset="0"/>
              </a:rPr>
              <a:t>)</a:t>
            </a:r>
          </a:p>
        </p:txBody>
      </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Tree>
    <p:extLst>
      <p:ext uri="{BB962C8B-B14F-4D97-AF65-F5344CB8AC3E}">
        <p14:creationId xmlns:p14="http://schemas.microsoft.com/office/powerpoint/2010/main" val="287550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8967" y="0"/>
            <a:ext cx="1366595" cy="3534038"/>
            <a:chOff x="3234663" y="0"/>
            <a:chExt cx="1232517" cy="3187309"/>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51566" y="-1"/>
            <a:ext cx="1829331" cy="5288499"/>
            <a:chOff x="5194943" y="0"/>
            <a:chExt cx="1649852" cy="4769635"/>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9" name="稻壳儿春秋广告/盗版必究        原创来源：http://chn.docer.com/works?userid=199329941#!/work_time"/>
          <p:cNvSpPr txBox="1"/>
          <p:nvPr/>
        </p:nvSpPr>
        <p:spPr>
          <a:xfrm flipH="1">
            <a:off x="7897906" y="4755043"/>
            <a:ext cx="3657600" cy="584775"/>
          </a:xfrm>
          <a:prstGeom prst="rect">
            <a:avLst/>
          </a:prstGeom>
          <a:noFill/>
        </p:spPr>
        <p:txBody>
          <a:bodyPr wrap="square" rtlCol="0">
            <a:spAutoFit/>
          </a:bodyPr>
          <a:lstStyle/>
          <a:p>
            <a:pPr algn="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a:t>
            </a: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 循环结构</a:t>
            </a:r>
          </a:p>
        </p:txBody>
      </p:sp>
      <p:sp>
        <p:nvSpPr>
          <p:cNvPr id="80" name="稻壳儿春秋广告/盗版必究        原创来源：http://chn.docer.com/works?userid=199329941#!/work_time"/>
          <p:cNvSpPr txBox="1"/>
          <p:nvPr/>
        </p:nvSpPr>
        <p:spPr>
          <a:xfrm flipH="1">
            <a:off x="8128783" y="3798893"/>
            <a:ext cx="3181277"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rPr>
              <a:t>Part 03</a:t>
            </a:r>
            <a:endParaRPr kumimoji="0" lang="zh-CN" altLang="en-US"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1967476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24326"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7892865" y="0"/>
            <a:ext cx="716183" cy="1366310"/>
            <a:chOff x="5176615" y="0"/>
            <a:chExt cx="1649852" cy="3147532"/>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170174"/>
              <a:ext cx="1649852" cy="1977358"/>
            </a:xfrm>
            <a:prstGeom prst="rect">
              <a:avLst/>
            </a:prstGeom>
          </p:spPr>
        </p:pic>
      </p:grpSp>
      <p:grpSp>
        <p:nvGrpSpPr>
          <p:cNvPr id="4" name="组合 3"/>
          <p:cNvGrpSpPr/>
          <p:nvPr/>
        </p:nvGrpSpPr>
        <p:grpSpPr>
          <a:xfrm>
            <a:off x="4364254"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1" name="稻壳儿春秋广告/盗版必究        原创来源：http://chn.docer.com/works?userid=199329941#!/work_time"/>
          <p:cNvSpPr>
            <a:spLocks noChangeArrowheads="1"/>
          </p:cNvSpPr>
          <p:nvPr/>
        </p:nvSpPr>
        <p:spPr bwMode="auto">
          <a:xfrm>
            <a:off x="5303519" y="1297062"/>
            <a:ext cx="1644127" cy="707886"/>
          </a:xfrm>
          <a:prstGeom prst="rect">
            <a:avLst/>
          </a:prstGeom>
          <a:noFill/>
        </p:spPr>
        <p:txBody>
          <a:bodyPr wrap="square">
            <a:spAutoFit/>
          </a:bodyPr>
          <a:lstStyle/>
          <a:p>
            <a:pPr algn="ctr">
              <a:spcBef>
                <a:spcPct val="0"/>
              </a:spcBef>
            </a:pPr>
            <a:r>
              <a:rPr lang="zh-CN" altLang="en-US"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目  录</a:t>
            </a:r>
            <a:endParaRPr lang="en-US" altLang="zh-CN"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80" name="稻壳儿春秋广告/盗版必究        原创来源：http://chn.docer.com/works?userid=199329941#!/work_time"/>
          <p:cNvSpPr txBox="1"/>
          <p:nvPr/>
        </p:nvSpPr>
        <p:spPr>
          <a:xfrm>
            <a:off x="2255081" y="3342468"/>
            <a:ext cx="3195460" cy="523220"/>
          </a:xfrm>
          <a:prstGeom prst="rect">
            <a:avLst/>
          </a:prstGeom>
          <a:noFill/>
          <a:effectLst/>
        </p:spPr>
        <p:txBody>
          <a:bodyPr wrap="square" rtlCol="0">
            <a:spAutoFit/>
          </a:bodyPr>
          <a:lstStyle/>
          <a:p>
            <a:r>
              <a:rPr lang="en-US" altLang="zh-CN"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while </a:t>
            </a:r>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a:t>
            </a:r>
          </a:p>
        </p:txBody>
      </p:sp>
      <p:sp>
        <p:nvSpPr>
          <p:cNvPr id="84" name="稻壳儿春秋广告/盗版必究        原创来源：http://chn.docer.com/works?userid=199329941#!/work_time"/>
          <p:cNvSpPr txBox="1"/>
          <p:nvPr/>
        </p:nvSpPr>
        <p:spPr>
          <a:xfrm>
            <a:off x="8233237" y="3342468"/>
            <a:ext cx="3223655"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循环关键字</a:t>
            </a:r>
          </a:p>
        </p:txBody>
      </p:sp>
      <p:sp>
        <p:nvSpPr>
          <p:cNvPr id="82" name="稻壳儿春秋广告/盗版必究        原创来源：http://chn.docer.com/works?userid=199329941#!/work_time"/>
          <p:cNvSpPr txBox="1"/>
          <p:nvPr/>
        </p:nvSpPr>
        <p:spPr>
          <a:xfrm>
            <a:off x="2255080" y="5019502"/>
            <a:ext cx="3195459" cy="523220"/>
          </a:xfrm>
          <a:prstGeom prst="rect">
            <a:avLst/>
          </a:prstGeom>
          <a:noFill/>
          <a:effectLst/>
        </p:spPr>
        <p:txBody>
          <a:bodyPr wrap="square" rtlCol="0">
            <a:spAutoFit/>
          </a:bodyPr>
          <a:lstStyle/>
          <a:p>
            <a:r>
              <a:rPr lang="en-US" altLang="zh-CN"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for</a:t>
            </a:r>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 循环</a:t>
            </a:r>
          </a:p>
        </p:txBody>
      </p:sp>
      <p:sp>
        <p:nvSpPr>
          <p:cNvPr id="86" name="稻壳儿春秋广告/盗版必究        原创来源：http://chn.docer.com/works?userid=199329941#!/work_time"/>
          <p:cNvSpPr txBox="1"/>
          <p:nvPr/>
        </p:nvSpPr>
        <p:spPr>
          <a:xfrm>
            <a:off x="8233237" y="4983993"/>
            <a:ext cx="3385021"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案例解析</a:t>
            </a:r>
          </a:p>
        </p:txBody>
      </p:sp>
      <p:sp>
        <p:nvSpPr>
          <p:cNvPr id="12" name="稻壳儿春秋广告/盗版必究        原创来源：http://chn.docer.com/works?userid=199329941#!/work_time"/>
          <p:cNvSpPr/>
          <p:nvPr/>
        </p:nvSpPr>
        <p:spPr bwMode="auto">
          <a:xfrm>
            <a:off x="1082680"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7" name="稻壳儿春秋广告/盗版必究        原创来源：http://chn.docer.com/works?userid=199329941#!/work_time"/>
          <p:cNvSpPr/>
          <p:nvPr/>
        </p:nvSpPr>
        <p:spPr bwMode="auto">
          <a:xfrm>
            <a:off x="7064108"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8" name="稻壳儿春秋广告/盗版必究        原创来源：http://chn.docer.com/works?userid=199329941#!/work_time"/>
          <p:cNvSpPr/>
          <p:nvPr/>
        </p:nvSpPr>
        <p:spPr bwMode="auto">
          <a:xfrm>
            <a:off x="1082680"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9" name="稻壳儿春秋广告/盗版必究        原创来源：http://chn.docer.com/works?userid=199329941#!/work_time9"/>
          <p:cNvSpPr/>
          <p:nvPr/>
        </p:nvSpPr>
        <p:spPr bwMode="auto">
          <a:xfrm>
            <a:off x="7064108"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90" name="稻壳儿春秋广告/盗版必究        原创来源：http://chn.docer.com/works?userid=199329941#!/work_time"/>
          <p:cNvSpPr>
            <a:spLocks noChangeArrowheads="1"/>
          </p:cNvSpPr>
          <p:nvPr/>
        </p:nvSpPr>
        <p:spPr bwMode="auto">
          <a:xfrm>
            <a:off x="1260322" y="3219958"/>
            <a:ext cx="81711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01</a:t>
            </a:r>
          </a:p>
        </p:txBody>
      </p:sp>
      <p:sp>
        <p:nvSpPr>
          <p:cNvPr id="91" name="稻壳儿春秋广告/盗版必究        原创来源：http://chn.docer.com/works?userid=199329941#!/work_time"/>
          <p:cNvSpPr>
            <a:spLocks noChangeArrowheads="1"/>
          </p:cNvSpPr>
          <p:nvPr/>
        </p:nvSpPr>
        <p:spPr bwMode="auto">
          <a:xfrm>
            <a:off x="1260321" y="4870359"/>
            <a:ext cx="738807"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03</a:t>
            </a:r>
          </a:p>
        </p:txBody>
      </p:sp>
      <p:sp>
        <p:nvSpPr>
          <p:cNvPr id="92" name="稻壳儿春秋广告/盗版必究        原创来源：http://chn.docer.com/works?userid=199329941#!/work_time"/>
          <p:cNvSpPr>
            <a:spLocks noChangeArrowheads="1"/>
          </p:cNvSpPr>
          <p:nvPr/>
        </p:nvSpPr>
        <p:spPr bwMode="auto">
          <a:xfrm>
            <a:off x="7241750" y="3219958"/>
            <a:ext cx="79062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02</a:t>
            </a:r>
          </a:p>
        </p:txBody>
      </p:sp>
      <p:sp>
        <p:nvSpPr>
          <p:cNvPr id="93" name="稻壳儿春秋广告/盗版必究        原创来源：http://chn.docer.com/works?userid=199329941#!/work_time"/>
          <p:cNvSpPr>
            <a:spLocks noChangeArrowheads="1"/>
          </p:cNvSpPr>
          <p:nvPr/>
        </p:nvSpPr>
        <p:spPr bwMode="auto">
          <a:xfrm>
            <a:off x="7241750" y="4870359"/>
            <a:ext cx="79062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04</a:t>
            </a:r>
          </a:p>
        </p:txBody>
      </p:sp>
      <p:grpSp>
        <p:nvGrpSpPr>
          <p:cNvPr id="30" name="组合 29">
            <a:extLst>
              <a:ext uri="{FF2B5EF4-FFF2-40B4-BE49-F238E27FC236}">
                <a16:creationId xmlns:a16="http://schemas.microsoft.com/office/drawing/2014/main" id="{68A3743A-0ED8-44B1-B6A2-A9015D9F3D55}"/>
              </a:ext>
            </a:extLst>
          </p:cNvPr>
          <p:cNvGrpSpPr/>
          <p:nvPr/>
        </p:nvGrpSpPr>
        <p:grpSpPr>
          <a:xfrm>
            <a:off x="3455121" y="0"/>
            <a:ext cx="778777" cy="2065544"/>
            <a:chOff x="3234663" y="0"/>
            <a:chExt cx="1232517" cy="3187309"/>
          </a:xfrm>
        </p:grpSpPr>
        <p:sp>
          <p:nvSpPr>
            <p:cNvPr id="31" name="稻壳儿春秋广告/盗版必究        原创来源：http://chn.docer.com/works?userid=199329941#!/work_time">
              <a:extLst>
                <a:ext uri="{FF2B5EF4-FFF2-40B4-BE49-F238E27FC236}">
                  <a16:creationId xmlns:a16="http://schemas.microsoft.com/office/drawing/2014/main" id="{5DB05A23-2A11-490F-9DCE-5FFD570FE530}"/>
                </a:ext>
              </a:extLst>
            </p:cNvPr>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32" name="稻壳儿春秋广告/盗版必究        原创来源：http://chn.docer.com/works?userid=199329941#!/work_time">
              <a:extLst>
                <a:ext uri="{FF2B5EF4-FFF2-40B4-BE49-F238E27FC236}">
                  <a16:creationId xmlns:a16="http://schemas.microsoft.com/office/drawing/2014/main" id="{C05E2247-30F2-44AA-A575-2C6FA4BF12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spTree>
    <p:extLst>
      <p:ext uri="{BB962C8B-B14F-4D97-AF65-F5344CB8AC3E}">
        <p14:creationId xmlns:p14="http://schemas.microsoft.com/office/powerpoint/2010/main" val="388152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1"/>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生活中的循环</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10" name="图片 9">
            <a:extLst>
              <a:ext uri="{FF2B5EF4-FFF2-40B4-BE49-F238E27FC236}">
                <a16:creationId xmlns:a16="http://schemas.microsoft.com/office/drawing/2014/main" id="{33507B02-3964-4695-BF9E-0CA70A1858BE}"/>
              </a:ext>
            </a:extLst>
          </p:cNvPr>
          <p:cNvPicPr>
            <a:picLocks noChangeAspect="1"/>
          </p:cNvPicPr>
          <p:nvPr/>
        </p:nvPicPr>
        <p:blipFill>
          <a:blip r:embed="rId5"/>
          <a:stretch>
            <a:fillRect/>
          </a:stretch>
        </p:blipFill>
        <p:spPr>
          <a:xfrm>
            <a:off x="732193" y="2800311"/>
            <a:ext cx="4747671" cy="2659610"/>
          </a:xfrm>
          <a:prstGeom prst="rect">
            <a:avLst/>
          </a:prstGeom>
        </p:spPr>
      </p:pic>
      <p:pic>
        <p:nvPicPr>
          <p:cNvPr id="12" name="图片 11">
            <a:extLst>
              <a:ext uri="{FF2B5EF4-FFF2-40B4-BE49-F238E27FC236}">
                <a16:creationId xmlns:a16="http://schemas.microsoft.com/office/drawing/2014/main" id="{A498C596-E70B-47DC-BBE1-97412AB143DE}"/>
              </a:ext>
            </a:extLst>
          </p:cNvPr>
          <p:cNvPicPr>
            <a:picLocks noChangeAspect="1"/>
          </p:cNvPicPr>
          <p:nvPr/>
        </p:nvPicPr>
        <p:blipFill>
          <a:blip r:embed="rId6"/>
          <a:stretch>
            <a:fillRect/>
          </a:stretch>
        </p:blipFill>
        <p:spPr>
          <a:xfrm>
            <a:off x="8998693" y="2050776"/>
            <a:ext cx="2293819" cy="3718882"/>
          </a:xfrm>
          <a:prstGeom prst="rect">
            <a:avLst/>
          </a:prstGeom>
        </p:spPr>
      </p:pic>
      <p:pic>
        <p:nvPicPr>
          <p:cNvPr id="15" name="图片 14">
            <a:extLst>
              <a:ext uri="{FF2B5EF4-FFF2-40B4-BE49-F238E27FC236}">
                <a16:creationId xmlns:a16="http://schemas.microsoft.com/office/drawing/2014/main" id="{E9F83E28-BCA1-4E47-B33F-D968832762E2}"/>
              </a:ext>
            </a:extLst>
          </p:cNvPr>
          <p:cNvPicPr>
            <a:picLocks noChangeAspect="1"/>
          </p:cNvPicPr>
          <p:nvPr/>
        </p:nvPicPr>
        <p:blipFill>
          <a:blip r:embed="rId7"/>
          <a:stretch>
            <a:fillRect/>
          </a:stretch>
        </p:blipFill>
        <p:spPr>
          <a:xfrm>
            <a:off x="5807953" y="2942162"/>
            <a:ext cx="2744375" cy="2316175"/>
          </a:xfrm>
          <a:prstGeom prst="rect">
            <a:avLst/>
          </a:prstGeom>
        </p:spPr>
      </p:pic>
    </p:spTree>
    <p:extLst>
      <p:ext uri="{BB962C8B-B14F-4D97-AF65-F5344CB8AC3E}">
        <p14:creationId xmlns:p14="http://schemas.microsoft.com/office/powerpoint/2010/main" val="378364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24326"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7892865" y="0"/>
            <a:ext cx="716183" cy="1366310"/>
            <a:chOff x="5176615" y="0"/>
            <a:chExt cx="1649852" cy="3147532"/>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170174"/>
              <a:ext cx="1649852" cy="1977358"/>
            </a:xfrm>
            <a:prstGeom prst="rect">
              <a:avLst/>
            </a:prstGeom>
          </p:spPr>
        </p:pic>
      </p:grpSp>
      <p:grpSp>
        <p:nvGrpSpPr>
          <p:cNvPr id="4" name="组合 3"/>
          <p:cNvGrpSpPr/>
          <p:nvPr/>
        </p:nvGrpSpPr>
        <p:grpSpPr>
          <a:xfrm>
            <a:off x="4364254"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1" name="稻壳儿春秋广告/盗版必究        原创来源：http://chn.docer.com/works?userid=199329941#!/work_time"/>
          <p:cNvSpPr>
            <a:spLocks noChangeArrowheads="1"/>
          </p:cNvSpPr>
          <p:nvPr/>
        </p:nvSpPr>
        <p:spPr bwMode="auto">
          <a:xfrm>
            <a:off x="5303519" y="1297062"/>
            <a:ext cx="1644127" cy="707886"/>
          </a:xfrm>
          <a:prstGeom prst="rect">
            <a:avLst/>
          </a:prstGeom>
          <a:noFill/>
        </p:spPr>
        <p:txBody>
          <a:bodyPr wrap="square">
            <a:spAutoFit/>
          </a:bodyPr>
          <a:lstStyle/>
          <a:p>
            <a:pPr algn="ctr">
              <a:spcBef>
                <a:spcPct val="0"/>
              </a:spcBef>
            </a:pPr>
            <a:r>
              <a:rPr lang="zh-CN" altLang="en-US"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目  录</a:t>
            </a:r>
            <a:endParaRPr lang="en-US" altLang="zh-CN"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80" name="稻壳儿春秋广告/盗版必究        原创来源：http://chn.docer.com/works?userid=199329941#!/work_time"/>
          <p:cNvSpPr txBox="1"/>
          <p:nvPr/>
        </p:nvSpPr>
        <p:spPr>
          <a:xfrm>
            <a:off x="2255081" y="3342468"/>
            <a:ext cx="3195460"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流程控制</a:t>
            </a:r>
          </a:p>
        </p:txBody>
      </p:sp>
      <p:sp>
        <p:nvSpPr>
          <p:cNvPr id="84" name="稻壳儿春秋广告/盗版必究        原创来源：http://chn.docer.com/works?userid=199329941#!/work_time"/>
          <p:cNvSpPr txBox="1"/>
          <p:nvPr/>
        </p:nvSpPr>
        <p:spPr>
          <a:xfrm>
            <a:off x="8233237" y="3342468"/>
            <a:ext cx="3223655" cy="523220"/>
          </a:xfrm>
          <a:prstGeom prst="rect">
            <a:avLst/>
          </a:prstGeom>
          <a:noFill/>
          <a:effectLst/>
        </p:spPr>
        <p:txBody>
          <a:bodyPr wrap="square" rtlCol="0">
            <a:spAutoFit/>
          </a:bodyPr>
          <a:lstStyle/>
          <a:p>
            <a:r>
              <a:rPr lang="en-US" altLang="zh-CN"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a:t>
            </a:r>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 选择结构</a:t>
            </a:r>
          </a:p>
        </p:txBody>
      </p:sp>
      <p:sp>
        <p:nvSpPr>
          <p:cNvPr id="82" name="稻壳儿春秋广告/盗版必究        原创来源：http://chn.docer.com/works?userid=199329941#!/work_time"/>
          <p:cNvSpPr txBox="1"/>
          <p:nvPr/>
        </p:nvSpPr>
        <p:spPr>
          <a:xfrm>
            <a:off x="2255080" y="5019502"/>
            <a:ext cx="3195459" cy="523220"/>
          </a:xfrm>
          <a:prstGeom prst="rect">
            <a:avLst/>
          </a:prstGeom>
          <a:noFill/>
          <a:effectLst/>
        </p:spPr>
        <p:txBody>
          <a:bodyPr wrap="square" rtlCol="0">
            <a:spAutoFit/>
          </a:bodyPr>
          <a:lstStyle/>
          <a:p>
            <a:r>
              <a:rPr lang="en-US" altLang="zh-CN"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a:t>
            </a:r>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 循环结构</a:t>
            </a:r>
          </a:p>
        </p:txBody>
      </p:sp>
      <p:sp>
        <p:nvSpPr>
          <p:cNvPr id="86" name="稻壳儿春秋广告/盗版必究        原创来源：http://chn.docer.com/works?userid=199329941#!/work_time"/>
          <p:cNvSpPr txBox="1"/>
          <p:nvPr/>
        </p:nvSpPr>
        <p:spPr>
          <a:xfrm>
            <a:off x="8233238" y="4983993"/>
            <a:ext cx="2655136" cy="523220"/>
          </a:xfrm>
          <a:prstGeom prst="rect">
            <a:avLst/>
          </a:prstGeom>
          <a:noFill/>
          <a:effectLst/>
        </p:spPr>
        <p:txBody>
          <a:bodyPr wrap="square" rtlCol="0">
            <a:spAutoFit/>
          </a:bodyPr>
          <a:lstStyle/>
          <a:p>
            <a:r>
              <a:rPr lang="en-US" altLang="zh-CN"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12" name="稻壳儿春秋广告/盗版必究        原创来源：http://chn.docer.com/works?userid=199329941#!/work_time"/>
          <p:cNvSpPr/>
          <p:nvPr/>
        </p:nvSpPr>
        <p:spPr bwMode="auto">
          <a:xfrm>
            <a:off x="1082680"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7" name="稻壳儿春秋广告/盗版必究        原创来源：http://chn.docer.com/works?userid=199329941#!/work_time"/>
          <p:cNvSpPr/>
          <p:nvPr/>
        </p:nvSpPr>
        <p:spPr bwMode="auto">
          <a:xfrm>
            <a:off x="7064108"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8" name="稻壳儿春秋广告/盗版必究        原创来源：http://chn.docer.com/works?userid=199329941#!/work_time"/>
          <p:cNvSpPr/>
          <p:nvPr/>
        </p:nvSpPr>
        <p:spPr bwMode="auto">
          <a:xfrm>
            <a:off x="1082680"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9" name="稻壳儿春秋广告/盗版必究        原创来源：http://chn.docer.com/works?userid=199329941#!/work_time9"/>
          <p:cNvSpPr/>
          <p:nvPr/>
        </p:nvSpPr>
        <p:spPr bwMode="auto">
          <a:xfrm>
            <a:off x="7064108"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90" name="稻壳儿春秋广告/盗版必究        原创来源：http://chn.docer.com/works?userid=199329941#!/work_time"/>
          <p:cNvSpPr>
            <a:spLocks noChangeArrowheads="1"/>
          </p:cNvSpPr>
          <p:nvPr/>
        </p:nvSpPr>
        <p:spPr bwMode="auto">
          <a:xfrm>
            <a:off x="1260322" y="3219958"/>
            <a:ext cx="690878" cy="584775"/>
          </a:xfrm>
          <a:prstGeom prst="rect">
            <a:avLst/>
          </a:prstGeom>
          <a:noFill/>
        </p:spPr>
        <p:txBody>
          <a:bodyPr wrap="square">
            <a:spAutoFit/>
          </a:bodyPr>
          <a:lstStyle/>
          <a:p>
            <a:pPr algn="ctr">
              <a:spcBef>
                <a:spcPct val="0"/>
              </a:spcBef>
            </a:pP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壹</a:t>
            </a:r>
            <a:endPar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91" name="稻壳儿春秋广告/盗版必究        原创来源：http://chn.docer.com/works?userid=199329941#!/work_time"/>
          <p:cNvSpPr>
            <a:spLocks noChangeArrowheads="1"/>
          </p:cNvSpPr>
          <p:nvPr/>
        </p:nvSpPr>
        <p:spPr bwMode="auto">
          <a:xfrm>
            <a:off x="1260322" y="4870359"/>
            <a:ext cx="690878" cy="584775"/>
          </a:xfrm>
          <a:prstGeom prst="rect">
            <a:avLst/>
          </a:prstGeom>
          <a:noFill/>
        </p:spPr>
        <p:txBody>
          <a:bodyPr wrap="square">
            <a:spAutoFit/>
          </a:bodyPr>
          <a:lstStyle/>
          <a:p>
            <a:pPr algn="ctr">
              <a:spcBef>
                <a:spcPct val="0"/>
              </a:spcBef>
            </a:pP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叁</a:t>
            </a:r>
            <a:endPar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92" name="稻壳儿春秋广告/盗版必究        原创来源：http://chn.docer.com/works?userid=199329941#!/work_time"/>
          <p:cNvSpPr>
            <a:spLocks noChangeArrowheads="1"/>
          </p:cNvSpPr>
          <p:nvPr/>
        </p:nvSpPr>
        <p:spPr bwMode="auto">
          <a:xfrm>
            <a:off x="7241750" y="3219958"/>
            <a:ext cx="690878" cy="584775"/>
          </a:xfrm>
          <a:prstGeom prst="rect">
            <a:avLst/>
          </a:prstGeom>
          <a:noFill/>
        </p:spPr>
        <p:txBody>
          <a:bodyPr wrap="square">
            <a:spAutoFit/>
          </a:bodyPr>
          <a:lstStyle/>
          <a:p>
            <a:pPr algn="ctr">
              <a:spcBef>
                <a:spcPct val="0"/>
              </a:spcBef>
            </a:pP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贰</a:t>
            </a:r>
            <a:endPar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93" name="稻壳儿春秋广告/盗版必究        原创来源：http://chn.docer.com/works?userid=199329941#!/work_time"/>
          <p:cNvSpPr>
            <a:spLocks noChangeArrowheads="1"/>
          </p:cNvSpPr>
          <p:nvPr/>
        </p:nvSpPr>
        <p:spPr bwMode="auto">
          <a:xfrm>
            <a:off x="7241750" y="4870359"/>
            <a:ext cx="690878" cy="584775"/>
          </a:xfrm>
          <a:prstGeom prst="rect">
            <a:avLst/>
          </a:prstGeom>
          <a:noFill/>
        </p:spPr>
        <p:txBody>
          <a:bodyPr wrap="square">
            <a:spAutoFit/>
          </a:bodyPr>
          <a:lstStyle/>
          <a:p>
            <a:pPr algn="ctr">
              <a:spcBef>
                <a:spcPct val="0"/>
              </a:spcBef>
            </a:pP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肆</a:t>
            </a:r>
            <a:endPar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grpSp>
        <p:nvGrpSpPr>
          <p:cNvPr id="30" name="组合 29">
            <a:extLst>
              <a:ext uri="{FF2B5EF4-FFF2-40B4-BE49-F238E27FC236}">
                <a16:creationId xmlns:a16="http://schemas.microsoft.com/office/drawing/2014/main" id="{68A3743A-0ED8-44B1-B6A2-A9015D9F3D55}"/>
              </a:ext>
            </a:extLst>
          </p:cNvPr>
          <p:cNvGrpSpPr/>
          <p:nvPr/>
        </p:nvGrpSpPr>
        <p:grpSpPr>
          <a:xfrm>
            <a:off x="3455121" y="0"/>
            <a:ext cx="778777" cy="2065544"/>
            <a:chOff x="3234663" y="0"/>
            <a:chExt cx="1232517" cy="3187309"/>
          </a:xfrm>
        </p:grpSpPr>
        <p:sp>
          <p:nvSpPr>
            <p:cNvPr id="31" name="稻壳儿春秋广告/盗版必究        原创来源：http://chn.docer.com/works?userid=199329941#!/work_time">
              <a:extLst>
                <a:ext uri="{FF2B5EF4-FFF2-40B4-BE49-F238E27FC236}">
                  <a16:creationId xmlns:a16="http://schemas.microsoft.com/office/drawing/2014/main" id="{5DB05A23-2A11-490F-9DCE-5FFD570FE530}"/>
                </a:ext>
              </a:extLst>
            </p:cNvPr>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32" name="稻壳儿春秋广告/盗版必究        原创来源：http://chn.docer.com/works?userid=199329941#!/work_time">
              <a:extLst>
                <a:ext uri="{FF2B5EF4-FFF2-40B4-BE49-F238E27FC236}">
                  <a16:creationId xmlns:a16="http://schemas.microsoft.com/office/drawing/2014/main" id="{C05E2247-30F2-44AA-A575-2C6FA4BF12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1"/>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生活中的循环</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17" name="图片 16">
            <a:extLst>
              <a:ext uri="{FF2B5EF4-FFF2-40B4-BE49-F238E27FC236}">
                <a16:creationId xmlns:a16="http://schemas.microsoft.com/office/drawing/2014/main" id="{4828DF2C-6973-46EF-AFBB-3C4F5EEFB28B}"/>
              </a:ext>
            </a:extLst>
          </p:cNvPr>
          <p:cNvPicPr>
            <a:picLocks noChangeAspect="1"/>
          </p:cNvPicPr>
          <p:nvPr/>
        </p:nvPicPr>
        <p:blipFill>
          <a:blip r:embed="rId5"/>
          <a:stretch>
            <a:fillRect/>
          </a:stretch>
        </p:blipFill>
        <p:spPr>
          <a:xfrm>
            <a:off x="482456" y="2712657"/>
            <a:ext cx="2644747" cy="1696971"/>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5EAFA8F9-D2E2-42F0-9ED6-9EF634A4C674}"/>
              </a:ext>
            </a:extLst>
          </p:cNvPr>
          <p:cNvSpPr txBox="1"/>
          <p:nvPr/>
        </p:nvSpPr>
        <p:spPr>
          <a:xfrm>
            <a:off x="3589913" y="1864191"/>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跟媳妇承认错误，说一万遍“老婆，我错了！”</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2" name="文本框 31">
            <a:extLst>
              <a:ext uri="{FF2B5EF4-FFF2-40B4-BE49-F238E27FC236}">
                <a16:creationId xmlns:a16="http://schemas.microsoft.com/office/drawing/2014/main" id="{B3769BE2-9F74-4246-91FC-6EAA357FDD1F}"/>
              </a:ext>
            </a:extLst>
          </p:cNvPr>
          <p:cNvSpPr txBox="1"/>
          <p:nvPr/>
        </p:nvSpPr>
        <p:spPr>
          <a:xfrm>
            <a:off x="5068319" y="2485920"/>
            <a:ext cx="3158247" cy="1477328"/>
          </a:xfrm>
          <a:prstGeom prst="rect">
            <a:avLst/>
          </a:prstGeom>
          <a:noFill/>
        </p:spPr>
        <p:txBody>
          <a:bodyPr wrap="square">
            <a:spAutoFit/>
          </a:bodyPr>
          <a:lstStyle/>
          <a:p>
            <a:r>
              <a:rPr lang="en-US" altLang="zh-CN" b="0">
                <a:solidFill>
                  <a:srgbClr val="000000"/>
                </a:solidFill>
                <a:effectLst/>
                <a:latin typeface="Hack" panose="020B0609030202020204" pitchFamily="49" charset="0"/>
              </a:rPr>
              <a:t>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老婆，我错了！</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老婆，我错了！</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老婆，我错了！</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a:t>
            </a:r>
          </a:p>
          <a:p>
            <a:r>
              <a:rPr lang="zh-CN" altLang="en-US" b="0">
                <a:solidFill>
                  <a:srgbClr val="000000"/>
                </a:solidFill>
                <a:effectLst/>
                <a:latin typeface="Hack" panose="020B0609030202020204" pitchFamily="49" charset="0"/>
              </a:rPr>
              <a:t>还有 </a:t>
            </a:r>
            <a:r>
              <a:rPr lang="en-US" altLang="zh-CN" b="0">
                <a:solidFill>
                  <a:srgbClr val="098658"/>
                </a:solidFill>
                <a:effectLst/>
                <a:latin typeface="Hack" panose="020B0609030202020204" pitchFamily="49" charset="0"/>
              </a:rPr>
              <a:t>9997</a:t>
            </a:r>
            <a:r>
              <a:rPr lang="zh-CN" altLang="en-US" b="0">
                <a:solidFill>
                  <a:srgbClr val="000000"/>
                </a:solidFill>
                <a:effectLst/>
                <a:latin typeface="Hack" panose="020B0609030202020204" pitchFamily="49" charset="0"/>
              </a:rPr>
              <a:t> 遍！</a:t>
            </a:r>
          </a:p>
        </p:txBody>
      </p:sp>
      <p:sp>
        <p:nvSpPr>
          <p:cNvPr id="33" name="文本框 32">
            <a:extLst>
              <a:ext uri="{FF2B5EF4-FFF2-40B4-BE49-F238E27FC236}">
                <a16:creationId xmlns:a16="http://schemas.microsoft.com/office/drawing/2014/main" id="{1C739D46-9D70-4ACB-A109-203091121FA3}"/>
              </a:ext>
            </a:extLst>
          </p:cNvPr>
          <p:cNvSpPr txBox="1"/>
          <p:nvPr/>
        </p:nvSpPr>
        <p:spPr>
          <a:xfrm>
            <a:off x="5068319" y="5024168"/>
            <a:ext cx="4147527" cy="1200329"/>
          </a:xfrm>
          <a:prstGeom prst="rect">
            <a:avLst/>
          </a:prstGeom>
          <a:noFill/>
        </p:spPr>
        <p:txBody>
          <a:bodyPr wrap="square">
            <a:spAutoFit/>
          </a:bodyPr>
          <a:lstStyle/>
          <a:p>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10000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老婆，我错了！</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p:txBody>
      </p:sp>
      <p:sp>
        <p:nvSpPr>
          <p:cNvPr id="34" name="稻壳儿春秋广告/盗版必究        原创来源：http://chn.docer.com/works?userid=199329941#!/work_time">
            <a:extLst>
              <a:ext uri="{FF2B5EF4-FFF2-40B4-BE49-F238E27FC236}">
                <a16:creationId xmlns:a16="http://schemas.microsoft.com/office/drawing/2014/main" id="{F23A6045-B8DA-4BF6-8A10-AE79ED52E5AF}"/>
              </a:ext>
            </a:extLst>
          </p:cNvPr>
          <p:cNvSpPr txBox="1"/>
          <p:nvPr/>
        </p:nvSpPr>
        <p:spPr>
          <a:xfrm>
            <a:off x="3589913" y="4264254"/>
            <a:ext cx="6046919"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使</a:t>
            </a:r>
            <a:r>
              <a:rPr lang="zh-CN" altLang="en-US" kern="0" spc="200">
                <a:latin typeface="微软雅黑" panose="020B0503020204020204" pitchFamily="34" charset="-122"/>
                <a:ea typeface="微软雅黑" panose="020B0503020204020204" pitchFamily="34" charset="-122"/>
              </a:rPr>
              <a:t>用循环，一句话搞定！</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135736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2" grpId="0"/>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478637"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kern="0" spc="200">
                <a:latin typeface="微软雅黑" panose="020B0503020204020204" pitchFamily="34" charset="-122"/>
                <a:ea typeface="微软雅黑" panose="020B0503020204020204" pitchFamily="34" charset="-122"/>
              </a:rPr>
              <a:t>循环结构是指在程序中按照某种规律重复执行某一个功能的代码而设置的一种程序结构。能够让代码反复的运行；</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0AE6F473-07DE-45FE-8FA2-155D41F16EA4}"/>
              </a:ext>
            </a:extLst>
          </p:cNvPr>
          <p:cNvPicPr>
            <a:picLocks noChangeAspect="1"/>
          </p:cNvPicPr>
          <p:nvPr/>
        </p:nvPicPr>
        <p:blipFill>
          <a:blip r:embed="rId5"/>
          <a:stretch>
            <a:fillRect/>
          </a:stretch>
        </p:blipFill>
        <p:spPr>
          <a:xfrm>
            <a:off x="8100044" y="3086045"/>
            <a:ext cx="2938480" cy="3122960"/>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A29C7CB5-7F86-4E7A-9BF3-1E68B2F2F68B}"/>
              </a:ext>
            </a:extLst>
          </p:cNvPr>
          <p:cNvSpPr txBox="1"/>
          <p:nvPr/>
        </p:nvSpPr>
        <p:spPr>
          <a:xfrm>
            <a:off x="2541454" y="2756078"/>
            <a:ext cx="4970970" cy="378289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while </a:t>
            </a:r>
            <a:r>
              <a:rPr lang="zh-CN" altLang="en-US" kern="0" spc="200">
                <a:latin typeface="微软雅黑" panose="020B0503020204020204" pitchFamily="34" charset="-122"/>
                <a:ea typeface="微软雅黑" panose="020B0503020204020204" pitchFamily="34" charset="-122"/>
              </a:rPr>
              <a:t>条件表达式</a:t>
            </a:r>
            <a:r>
              <a:rPr lang="en-US" altLang="zh-CN" kern="0" spc="200">
                <a:latin typeface="微软雅黑" panose="020B0503020204020204" pitchFamily="34" charset="-122"/>
                <a:ea typeface="微软雅黑" panose="020B0503020204020204" pitchFamily="34" charset="-122"/>
              </a:rPr>
              <a:t>:</a:t>
            </a: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a:p>
            <a:pPr>
              <a:lnSpc>
                <a:spcPct val="150000"/>
              </a:lnSpc>
            </a:pPr>
            <a:endParaRPr lang="en-US" altLang="zh-CN" kern="0" spc="20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spc="200">
                <a:latin typeface="微软雅黑" panose="020B0503020204020204" pitchFamily="34" charset="-122"/>
                <a:ea typeface="微软雅黑" panose="020B0503020204020204" pitchFamily="34" charset="-122"/>
              </a:rPr>
              <a:t>执行语句可以是单个语句或语句块；</a:t>
            </a:r>
          </a:p>
          <a:p>
            <a:pPr marL="285750" indent="-285750">
              <a:lnSpc>
                <a:spcPct val="150000"/>
              </a:lnSpc>
              <a:buFont typeface="Arial" panose="020B0604020202020204" pitchFamily="34" charset="0"/>
              <a:buChar char="•"/>
            </a:pPr>
            <a:r>
              <a:rPr lang="zh-CN" altLang="en-US" kern="0" spc="200">
                <a:latin typeface="微软雅黑" panose="020B0503020204020204" pitchFamily="34" charset="-122"/>
                <a:ea typeface="微软雅黑" panose="020B0503020204020204" pitchFamily="34" charset="-122"/>
              </a:rPr>
              <a:t>判断条件可以是任何表达式，任何非零、或非空（</a:t>
            </a:r>
            <a:r>
              <a:rPr lang="en-US" altLang="zh-CN" kern="0" spc="200">
                <a:latin typeface="微软雅黑" panose="020B0503020204020204" pitchFamily="34" charset="-122"/>
                <a:ea typeface="微软雅黑" panose="020B0503020204020204" pitchFamily="34" charset="-122"/>
              </a:rPr>
              <a:t>null</a:t>
            </a:r>
            <a:r>
              <a:rPr lang="zh-CN" altLang="en-US" kern="0" spc="200">
                <a:latin typeface="微软雅黑" panose="020B0503020204020204" pitchFamily="34" charset="-122"/>
                <a:ea typeface="微软雅黑" panose="020B0503020204020204" pitchFamily="34" charset="-122"/>
              </a:rPr>
              <a:t>）的值均为</a:t>
            </a:r>
            <a:r>
              <a:rPr lang="en-US" altLang="zh-CN" kern="0" spc="200">
                <a:latin typeface="微软雅黑" panose="020B0503020204020204" pitchFamily="34" charset="-122"/>
                <a:ea typeface="微软雅黑" panose="020B0503020204020204" pitchFamily="34" charset="-122"/>
              </a:rPr>
              <a:t>true </a:t>
            </a:r>
            <a:r>
              <a:rPr lang="zh-CN" altLang="en-US" kern="0" spc="20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kern="0" spc="200">
                <a:latin typeface="微软雅黑" panose="020B0503020204020204" pitchFamily="34" charset="-122"/>
                <a:ea typeface="微软雅黑" panose="020B0503020204020204" pitchFamily="34" charset="-122"/>
              </a:rPr>
              <a:t>当判断条件假 </a:t>
            </a:r>
            <a:r>
              <a:rPr lang="en-US" altLang="zh-CN" kern="0" spc="200">
                <a:latin typeface="微软雅黑" panose="020B0503020204020204" pitchFamily="34" charset="-122"/>
                <a:ea typeface="微软雅黑" panose="020B0503020204020204" pitchFamily="34" charset="-122"/>
              </a:rPr>
              <a:t>false </a:t>
            </a:r>
            <a:r>
              <a:rPr lang="zh-CN" altLang="en-US" kern="0" spc="200">
                <a:latin typeface="微软雅黑" panose="020B0503020204020204" pitchFamily="34" charset="-122"/>
                <a:ea typeface="微软雅黑" panose="020B0503020204020204" pitchFamily="34" charset="-122"/>
              </a:rPr>
              <a:t>时，循环结束。</a:t>
            </a:r>
            <a:endParaRPr lang="en-US" altLang="zh-CN"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688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1150432" y="2572799"/>
            <a:ext cx="822311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打印数字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1~100</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75799BA2-1C8B-4889-B98F-95A6B51758FB}"/>
              </a:ext>
            </a:extLst>
          </p:cNvPr>
          <p:cNvSpPr txBox="1"/>
          <p:nvPr/>
        </p:nvSpPr>
        <p:spPr>
          <a:xfrm>
            <a:off x="5708345" y="3660956"/>
            <a:ext cx="2466937" cy="1706557"/>
          </a:xfrm>
          <a:prstGeom prst="rect">
            <a:avLst/>
          </a:prstGeom>
          <a:noFill/>
        </p:spPr>
        <p:txBody>
          <a:bodyPr wrap="square">
            <a:spAutoFit/>
          </a:bodyPr>
          <a:lstStyle/>
          <a:p>
            <a:pPr>
              <a:lnSpc>
                <a:spcPct val="150000"/>
              </a:lnSpc>
            </a:pPr>
            <a:r>
              <a:rPr lang="nn-NO" altLang="zh-CN" b="0">
                <a:solidFill>
                  <a:srgbClr val="000000"/>
                </a:solidFill>
                <a:effectLst/>
                <a:latin typeface="Hack" panose="020B0609030202020204" pitchFamily="49" charset="0"/>
              </a:rPr>
              <a:t>i = </a:t>
            </a:r>
            <a:r>
              <a:rPr lang="nn-NO" altLang="zh-CN" b="0">
                <a:solidFill>
                  <a:srgbClr val="098658"/>
                </a:solidFill>
                <a:effectLst/>
                <a:latin typeface="Hack" panose="020B0609030202020204" pitchFamily="49" charset="0"/>
              </a:rPr>
              <a:t>1</a:t>
            </a:r>
            <a:endParaRPr lang="nn-NO" altLang="zh-CN" b="0">
              <a:solidFill>
                <a:srgbClr val="000000"/>
              </a:solidFill>
              <a:effectLst/>
              <a:latin typeface="Hack" panose="020B0609030202020204" pitchFamily="49" charset="0"/>
            </a:endParaRPr>
          </a:p>
          <a:p>
            <a:pPr>
              <a:lnSpc>
                <a:spcPct val="150000"/>
              </a:lnSpc>
            </a:pPr>
            <a:r>
              <a:rPr lang="nn-NO" altLang="zh-CN" b="0">
                <a:solidFill>
                  <a:srgbClr val="0000FF"/>
                </a:solidFill>
                <a:effectLst/>
                <a:latin typeface="Hack" panose="020B0609030202020204" pitchFamily="49" charset="0"/>
              </a:rPr>
              <a:t>while</a:t>
            </a:r>
            <a:r>
              <a:rPr lang="nn-NO" altLang="zh-CN" b="0">
                <a:solidFill>
                  <a:srgbClr val="000000"/>
                </a:solidFill>
                <a:effectLst/>
                <a:latin typeface="Hack" panose="020B0609030202020204" pitchFamily="49" charset="0"/>
              </a:rPr>
              <a:t> i &lt;= </a:t>
            </a:r>
            <a:r>
              <a:rPr lang="nn-NO" altLang="zh-CN" b="0">
                <a:solidFill>
                  <a:srgbClr val="098658"/>
                </a:solidFill>
                <a:effectLst/>
                <a:latin typeface="Hack" panose="020B0609030202020204" pitchFamily="49" charset="0"/>
              </a:rPr>
              <a:t>100</a:t>
            </a:r>
            <a:r>
              <a:rPr lang="nn-NO" altLang="zh-CN" b="0">
                <a:solidFill>
                  <a:srgbClr val="000000"/>
                </a:solidFill>
                <a:effectLst/>
                <a:latin typeface="Hack" panose="020B0609030202020204" pitchFamily="49" charset="0"/>
              </a:rPr>
              <a:t>:</a:t>
            </a:r>
          </a:p>
          <a:p>
            <a:pPr>
              <a:lnSpc>
                <a:spcPct val="150000"/>
              </a:lnSpc>
            </a:pPr>
            <a:r>
              <a:rPr lang="nn-NO" altLang="zh-CN" b="0">
                <a:solidFill>
                  <a:srgbClr val="000000"/>
                </a:solidFill>
                <a:effectLst/>
                <a:latin typeface="Hack" panose="020B0609030202020204" pitchFamily="49" charset="0"/>
              </a:rPr>
              <a:t>    print(i)</a:t>
            </a:r>
          </a:p>
          <a:p>
            <a:pPr>
              <a:lnSpc>
                <a:spcPct val="150000"/>
              </a:lnSpc>
            </a:pPr>
            <a:r>
              <a:rPr lang="nn-NO" altLang="zh-CN" b="0">
                <a:solidFill>
                  <a:srgbClr val="000000"/>
                </a:solidFill>
                <a:effectLst/>
                <a:latin typeface="Hack" panose="020B0609030202020204" pitchFamily="49" charset="0"/>
              </a:rPr>
              <a:t>    i += </a:t>
            </a:r>
            <a:r>
              <a:rPr lang="nn-NO" altLang="zh-CN" b="0">
                <a:solidFill>
                  <a:srgbClr val="098658"/>
                </a:solidFill>
                <a:effectLst/>
                <a:latin typeface="Hack" panose="020B0609030202020204" pitchFamily="49" charset="0"/>
              </a:rPr>
              <a:t>1</a:t>
            </a:r>
            <a:endParaRPr lang="nn-NO" altLang="zh-CN" b="0">
              <a:solidFill>
                <a:srgbClr val="000000"/>
              </a:solidFill>
              <a:effectLst/>
              <a:latin typeface="Hack" panose="020B0609030202020204" pitchFamily="49" charset="0"/>
            </a:endParaRPr>
          </a:p>
        </p:txBody>
      </p:sp>
      <p:pic>
        <p:nvPicPr>
          <p:cNvPr id="6" name="图片 5">
            <a:extLst>
              <a:ext uri="{FF2B5EF4-FFF2-40B4-BE49-F238E27FC236}">
                <a16:creationId xmlns:a16="http://schemas.microsoft.com/office/drawing/2014/main" id="{290EB202-E888-464F-BB32-5C9D37658AFE}"/>
              </a:ext>
            </a:extLst>
          </p:cNvPr>
          <p:cNvPicPr>
            <a:picLocks noChangeAspect="1"/>
          </p:cNvPicPr>
          <p:nvPr/>
        </p:nvPicPr>
        <p:blipFill>
          <a:blip r:embed="rId5"/>
          <a:stretch>
            <a:fillRect/>
          </a:stretch>
        </p:blipFill>
        <p:spPr>
          <a:xfrm>
            <a:off x="1150432" y="3365968"/>
            <a:ext cx="4310920" cy="2941259"/>
          </a:xfrm>
          <a:prstGeom prst="rect">
            <a:avLst/>
          </a:prstGeom>
        </p:spPr>
      </p:pic>
      <p:pic>
        <p:nvPicPr>
          <p:cNvPr id="34" name="图片 33">
            <a:extLst>
              <a:ext uri="{FF2B5EF4-FFF2-40B4-BE49-F238E27FC236}">
                <a16:creationId xmlns:a16="http://schemas.microsoft.com/office/drawing/2014/main" id="{3851E0A0-50EF-40BF-9176-52F71DC94FE4}"/>
              </a:ext>
            </a:extLst>
          </p:cNvPr>
          <p:cNvPicPr>
            <a:picLocks noChangeAspect="1"/>
          </p:cNvPicPr>
          <p:nvPr/>
        </p:nvPicPr>
        <p:blipFill>
          <a:blip r:embed="rId6"/>
          <a:stretch>
            <a:fillRect/>
          </a:stretch>
        </p:blipFill>
        <p:spPr>
          <a:xfrm>
            <a:off x="8012992" y="1943550"/>
            <a:ext cx="3635055" cy="4412362"/>
          </a:xfrm>
          <a:prstGeom prst="rect">
            <a:avLst/>
          </a:prstGeom>
        </p:spPr>
      </p:pic>
    </p:spTree>
    <p:extLst>
      <p:ext uri="{BB962C8B-B14F-4D97-AF65-F5344CB8AC3E}">
        <p14:creationId xmlns:p14="http://schemas.microsoft.com/office/powerpoint/2010/main" val="235966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inVertical)">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3" name="文本框 32">
            <a:extLst>
              <a:ext uri="{FF2B5EF4-FFF2-40B4-BE49-F238E27FC236}">
                <a16:creationId xmlns:a16="http://schemas.microsoft.com/office/drawing/2014/main" id="{75799BA2-1C8B-4889-B98F-95A6B51758FB}"/>
              </a:ext>
            </a:extLst>
          </p:cNvPr>
          <p:cNvSpPr txBox="1"/>
          <p:nvPr/>
        </p:nvSpPr>
        <p:spPr>
          <a:xfrm>
            <a:off x="732193" y="3619015"/>
            <a:ext cx="2466937" cy="2537554"/>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total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total += i</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print(total)</a:t>
            </a:r>
          </a:p>
        </p:txBody>
      </p:sp>
      <p:pic>
        <p:nvPicPr>
          <p:cNvPr id="34" name="图片 33">
            <a:extLst>
              <a:ext uri="{FF2B5EF4-FFF2-40B4-BE49-F238E27FC236}">
                <a16:creationId xmlns:a16="http://schemas.microsoft.com/office/drawing/2014/main" id="{3851E0A0-50EF-40BF-9176-52F71DC94FE4}"/>
              </a:ext>
            </a:extLst>
          </p:cNvPr>
          <p:cNvPicPr>
            <a:picLocks noChangeAspect="1"/>
          </p:cNvPicPr>
          <p:nvPr/>
        </p:nvPicPr>
        <p:blipFill>
          <a:blip r:embed="rId5"/>
          <a:stretch>
            <a:fillRect/>
          </a:stretch>
        </p:blipFill>
        <p:spPr>
          <a:xfrm>
            <a:off x="3569322" y="2097090"/>
            <a:ext cx="3635055" cy="4412362"/>
          </a:xfrm>
          <a:prstGeom prst="rect">
            <a:avLst/>
          </a:prstGeom>
        </p:spPr>
      </p:pic>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732193" y="2579681"/>
            <a:ext cx="3394674"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求数字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1~100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的和</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4B3F0C60-EAA5-45C8-B6B1-56C09AECE64B}"/>
              </a:ext>
            </a:extLst>
          </p:cNvPr>
          <p:cNvSpPr txBox="1"/>
          <p:nvPr/>
        </p:nvSpPr>
        <p:spPr>
          <a:xfrm>
            <a:off x="7204377" y="1159182"/>
            <a:ext cx="4779339" cy="5548057"/>
          </a:xfrm>
          <a:prstGeom prst="rect">
            <a:avLst/>
          </a:prstGeom>
          <a:noFill/>
        </p:spPr>
        <p:txBody>
          <a:bodyPr wrap="square" rtlCol="0">
            <a:spAutoFit/>
          </a:bodyPr>
          <a:lstStyle/>
          <a:p>
            <a:pPr>
              <a:lnSpc>
                <a:spcPct val="150000"/>
              </a:lnSpc>
            </a:pPr>
            <a:r>
              <a:rPr lang="zh-CN" altLang="en-US" sz="1400" b="1" kern="0" spc="200">
                <a:latin typeface="微软雅黑" panose="020B0503020204020204" pitchFamily="34" charset="-122"/>
                <a:ea typeface="微软雅黑" panose="020B0503020204020204" pitchFamily="34" charset="-122"/>
                <a:cs typeface="851tegakizatsu" panose="02000600000000000000" pitchFamily="2" charset="-122"/>
              </a:rPr>
              <a:t>第一次循环</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i = 1:</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    i &lt;= 100 </a:t>
            </a: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成立，执行循环</a:t>
            </a:r>
          </a:p>
          <a:p>
            <a:pPr>
              <a:lnSpc>
                <a:spcPct val="150000"/>
              </a:lnSpc>
            </a:pP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total += i  # total = total + 1 =&gt; 0 + 1</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    i += 1 =&gt; 2</a:t>
            </a:r>
          </a:p>
          <a:p>
            <a:pPr>
              <a:lnSpc>
                <a:spcPct val="150000"/>
              </a:lnSpc>
            </a:pPr>
            <a:r>
              <a:rPr lang="zh-CN" altLang="en-US" sz="1400" b="1" kern="0" spc="200">
                <a:latin typeface="微软雅黑" panose="020B0503020204020204" pitchFamily="34" charset="-122"/>
                <a:ea typeface="微软雅黑" panose="020B0503020204020204" pitchFamily="34" charset="-122"/>
                <a:cs typeface="851tegakizatsu" panose="02000600000000000000" pitchFamily="2" charset="-122"/>
              </a:rPr>
              <a:t>第二次循环</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i = 2:</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    i &lt;= 100 </a:t>
            </a: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成立，执行循环</a:t>
            </a:r>
          </a:p>
          <a:p>
            <a:pPr>
              <a:lnSpc>
                <a:spcPct val="150000"/>
              </a:lnSpc>
            </a:pP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total += i #total = total + 2 =&gt; 1 + 2</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    i += 1 =&gt; 3</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a:t>
            </a:r>
            <a:b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br>
            <a:r>
              <a:rPr lang="zh-CN" altLang="en-US" sz="1400" b="1" kern="0" spc="200">
                <a:latin typeface="微软雅黑" panose="020B0503020204020204" pitchFamily="34" charset="-122"/>
                <a:ea typeface="微软雅黑" panose="020B0503020204020204" pitchFamily="34" charset="-122"/>
                <a:cs typeface="851tegakizatsu" panose="02000600000000000000" pitchFamily="2" charset="-122"/>
              </a:rPr>
              <a:t>依次循环</a:t>
            </a:r>
          </a:p>
          <a:p>
            <a:pPr>
              <a:lnSpc>
                <a:spcPct val="150000"/>
              </a:lnSpc>
            </a:pPr>
            <a:br>
              <a:rPr lang="zh-CN" altLang="en-US" sz="1400" b="1" kern="0" spc="200">
                <a:latin typeface="微软雅黑" panose="020B0503020204020204" pitchFamily="34" charset="-122"/>
                <a:ea typeface="微软雅黑" panose="020B0503020204020204" pitchFamily="34" charset="-122"/>
                <a:cs typeface="851tegakizatsu" panose="02000600000000000000" pitchFamily="2" charset="-122"/>
              </a:rPr>
            </a:br>
            <a:r>
              <a:rPr lang="zh-CN" altLang="en-US" sz="1400" b="1" kern="0" spc="200">
                <a:latin typeface="微软雅黑" panose="020B0503020204020204" pitchFamily="34" charset="-122"/>
                <a:ea typeface="微软雅黑" panose="020B0503020204020204" pitchFamily="34" charset="-122"/>
                <a:cs typeface="851tegakizatsu" panose="02000600000000000000" pitchFamily="2" charset="-122"/>
              </a:rPr>
              <a:t>什么时候结束？</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i = 100</a:t>
            </a:r>
          </a:p>
          <a:p>
            <a:pPr>
              <a:lnSpc>
                <a:spcPct val="150000"/>
              </a:lnSpc>
            </a:pP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total = 1+2+3+4+5+…+100</a:t>
            </a:r>
          </a:p>
          <a:p>
            <a:pPr>
              <a:lnSpc>
                <a:spcPct val="150000"/>
              </a:lnSpc>
            </a:pP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当</a:t>
            </a: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i = 101 </a:t>
            </a:r>
            <a:r>
              <a:rPr lang="zh-CN" altLang="en-US" sz="1400" kern="0" spc="200">
                <a:latin typeface="微软雅黑" panose="020B0503020204020204" pitchFamily="34" charset="-122"/>
                <a:ea typeface="微软雅黑" panose="020B0503020204020204" pitchFamily="34" charset="-122"/>
                <a:cs typeface="851tegakizatsu" panose="02000600000000000000" pitchFamily="2" charset="-122"/>
              </a:rPr>
              <a:t>不满足循环条件，循环结束</a:t>
            </a:r>
            <a:r>
              <a:rPr lang="en-US" altLang="zh-CN" sz="1400" kern="0" spc="200">
                <a:latin typeface="微软雅黑" panose="020B0503020204020204" pitchFamily="34" charset="-122"/>
                <a:ea typeface="微软雅黑" panose="020B0503020204020204" pitchFamily="34" charset="-122"/>
                <a:cs typeface="851tegakizatsu" panose="02000600000000000000" pitchFamily="2" charset="-122"/>
              </a:rPr>
              <a:t>...</a:t>
            </a:r>
          </a:p>
        </p:txBody>
      </p:sp>
    </p:spTree>
    <p:extLst>
      <p:ext uri="{BB962C8B-B14F-4D97-AF65-F5344CB8AC3E}">
        <p14:creationId xmlns:p14="http://schemas.microsoft.com/office/powerpoint/2010/main" val="330782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2"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03"/>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75ABB8E8-A9B4-4ECD-B8C9-27D60FDD8C3E}"/>
              </a:ext>
            </a:extLst>
          </p:cNvPr>
          <p:cNvSpPr txBox="1"/>
          <p:nvPr/>
        </p:nvSpPr>
        <p:spPr>
          <a:xfrm>
            <a:off x="732192"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求判断一行数字中哪些是奇数，哪些是偶数</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B09394DE-7C54-48AF-9311-3A3876564B3F}"/>
              </a:ext>
            </a:extLst>
          </p:cNvPr>
          <p:cNvPicPr>
            <a:picLocks noChangeAspect="1"/>
          </p:cNvPicPr>
          <p:nvPr/>
        </p:nvPicPr>
        <p:blipFill rotWithShape="1">
          <a:blip r:embed="rId5">
            <a:extLst>
              <a:ext uri="{28A0092B-C50C-407E-A947-70E740481C1C}">
                <a14:useLocalDpi xmlns:a14="http://schemas.microsoft.com/office/drawing/2010/main" val="0"/>
              </a:ext>
            </a:extLst>
          </a:blip>
          <a:srcRect b="3793"/>
          <a:stretch/>
        </p:blipFill>
        <p:spPr>
          <a:xfrm>
            <a:off x="7548282" y="1710117"/>
            <a:ext cx="4046243" cy="4938250"/>
          </a:xfrm>
          <a:prstGeom prst="rect">
            <a:avLst/>
          </a:prstGeom>
        </p:spPr>
      </p:pic>
      <p:pic>
        <p:nvPicPr>
          <p:cNvPr id="36" name="图片 35">
            <a:extLst>
              <a:ext uri="{FF2B5EF4-FFF2-40B4-BE49-F238E27FC236}">
                <a16:creationId xmlns:a16="http://schemas.microsoft.com/office/drawing/2014/main" id="{9E31536A-5CC8-4656-81C4-A3D6C5C43E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309" y="3515025"/>
            <a:ext cx="2286000" cy="2286000"/>
          </a:xfrm>
          <a:prstGeom prst="rect">
            <a:avLst/>
          </a:prstGeom>
        </p:spPr>
      </p:pic>
      <p:sp>
        <p:nvSpPr>
          <p:cNvPr id="37" name="文本框 36">
            <a:extLst>
              <a:ext uri="{FF2B5EF4-FFF2-40B4-BE49-F238E27FC236}">
                <a16:creationId xmlns:a16="http://schemas.microsoft.com/office/drawing/2014/main" id="{BDF6CAFE-05C0-4ABE-A9AD-9C2088FA2234}"/>
              </a:ext>
            </a:extLst>
          </p:cNvPr>
          <p:cNvSpPr txBox="1"/>
          <p:nvPr/>
        </p:nvSpPr>
        <p:spPr>
          <a:xfrm>
            <a:off x="2967318" y="3424518"/>
            <a:ext cx="4400360" cy="2862322"/>
          </a:xfrm>
          <a:prstGeom prst="rect">
            <a:avLst/>
          </a:prstGeom>
          <a:noFill/>
        </p:spPr>
        <p:txBody>
          <a:bodyPr wrap="square">
            <a:spAutoFit/>
          </a:bodyPr>
          <a:lstStyle/>
          <a:p>
            <a:r>
              <a:rPr lang="en-US" altLang="zh-CN" b="0">
                <a:solidFill>
                  <a:srgbClr val="000000"/>
                </a:solidFill>
                <a:effectLst/>
                <a:latin typeface="Hack" panose="020B0609030202020204" pitchFamily="49" charset="0"/>
              </a:rPr>
              <a:t>numbers = [</a:t>
            </a:r>
            <a:r>
              <a:rPr lang="en-US" altLang="zh-CN" b="0">
                <a:solidFill>
                  <a:srgbClr val="098658"/>
                </a:solidFill>
                <a:effectLst/>
                <a:latin typeface="Hack" panose="020B0609030202020204" pitchFamily="49" charset="0"/>
              </a:rPr>
              <a:t>12</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37</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42</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8</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even = []</a:t>
            </a:r>
          </a:p>
          <a:p>
            <a:r>
              <a:rPr lang="en-US" altLang="zh-CN" b="0">
                <a:solidFill>
                  <a:srgbClr val="000000"/>
                </a:solidFill>
                <a:effectLst/>
                <a:latin typeface="Hack" panose="020B0609030202020204" pitchFamily="49" charset="0"/>
              </a:rPr>
              <a:t>odd = []</a:t>
            </a:r>
          </a:p>
          <a:p>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len(numbers) &gt;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number = numbers.pop()</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(number % </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even.append(number)</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odd.append(number)</a:t>
            </a:r>
          </a:p>
        </p:txBody>
      </p:sp>
    </p:spTree>
    <p:extLst>
      <p:ext uri="{BB962C8B-B14F-4D97-AF65-F5344CB8AC3E}">
        <p14:creationId xmlns:p14="http://schemas.microsoft.com/office/powerpoint/2010/main" val="3812496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while … else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语句</a:t>
            </a:r>
          </a:p>
        </p:txBody>
      </p:sp>
      <p:sp>
        <p:nvSpPr>
          <p:cNvPr id="22" name="稻壳儿春秋广告/盗版必究        原创来源：http://chn.docer.com/works?userid=199329941#!/work_time"/>
          <p:cNvSpPr txBox="1"/>
          <p:nvPr/>
        </p:nvSpPr>
        <p:spPr>
          <a:xfrm>
            <a:off x="2541454" y="1537656"/>
            <a:ext cx="7478637"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在 </a:t>
            </a:r>
            <a:r>
              <a:rPr lang="en-US" altLang="zh-CN" kern="0" spc="200">
                <a:latin typeface="微软雅黑" panose="020B0503020204020204" pitchFamily="34" charset="-122"/>
                <a:ea typeface="微软雅黑" panose="020B0503020204020204" pitchFamily="34" charset="-122"/>
              </a:rPr>
              <a:t>python </a:t>
            </a:r>
            <a:r>
              <a:rPr lang="zh-CN" altLang="en-US" kern="0" spc="200">
                <a:latin typeface="微软雅黑" panose="020B0503020204020204" pitchFamily="34" charset="-122"/>
                <a:ea typeface="微软雅黑" panose="020B0503020204020204" pitchFamily="34" charset="-122"/>
              </a:rPr>
              <a:t>中，</a:t>
            </a:r>
            <a:r>
              <a:rPr lang="en-US" altLang="zh-CN" kern="0" spc="200">
                <a:latin typeface="微软雅黑" panose="020B0503020204020204" pitchFamily="34" charset="-122"/>
                <a:ea typeface="微软雅黑" panose="020B0503020204020204" pitchFamily="34" charset="-122"/>
              </a:rPr>
              <a:t>while … else </a:t>
            </a:r>
            <a:r>
              <a:rPr lang="zh-CN" altLang="en-US" kern="0" spc="200">
                <a:latin typeface="微软雅黑" panose="020B0503020204020204" pitchFamily="34" charset="-122"/>
                <a:ea typeface="微软雅黑" panose="020B0503020204020204" pitchFamily="34" charset="-122"/>
              </a:rPr>
              <a:t>在循环条件为 </a:t>
            </a:r>
            <a:r>
              <a:rPr lang="en-US" altLang="zh-CN" kern="0" spc="200">
                <a:latin typeface="微软雅黑" panose="020B0503020204020204" pitchFamily="34" charset="-122"/>
                <a:ea typeface="微软雅黑" panose="020B0503020204020204" pitchFamily="34" charset="-122"/>
              </a:rPr>
              <a:t>false </a:t>
            </a:r>
            <a:r>
              <a:rPr lang="zh-CN" altLang="en-US" kern="0" spc="200">
                <a:latin typeface="微软雅黑" panose="020B0503020204020204" pitchFamily="34" charset="-122"/>
                <a:ea typeface="微软雅黑" panose="020B0503020204020204" pitchFamily="34" charset="-122"/>
              </a:rPr>
              <a:t>时执行 </a:t>
            </a:r>
            <a:r>
              <a:rPr lang="en-US" altLang="zh-CN" kern="0" spc="200">
                <a:latin typeface="微软雅黑" panose="020B0503020204020204" pitchFamily="34" charset="-122"/>
                <a:ea typeface="微软雅黑" panose="020B0503020204020204" pitchFamily="34" charset="-122"/>
              </a:rPr>
              <a:t>else </a:t>
            </a:r>
            <a:r>
              <a:rPr lang="zh-CN" altLang="en-US" kern="0" spc="200">
                <a:latin typeface="微软雅黑" panose="020B0503020204020204" pitchFamily="34" charset="-122"/>
                <a:ea typeface="微软雅黑" panose="020B0503020204020204" pitchFamily="34" charset="-122"/>
              </a:rPr>
              <a:t>语句块；</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A29C7CB5-7F86-4E7A-9BF3-1E68B2F2F68B}"/>
              </a:ext>
            </a:extLst>
          </p:cNvPr>
          <p:cNvSpPr txBox="1"/>
          <p:nvPr/>
        </p:nvSpPr>
        <p:spPr>
          <a:xfrm>
            <a:off x="2541453" y="2756078"/>
            <a:ext cx="5858475" cy="378289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while </a:t>
            </a:r>
            <a:r>
              <a:rPr lang="zh-CN" altLang="en-US" kern="0" spc="200">
                <a:latin typeface="微软雅黑" panose="020B0503020204020204" pitchFamily="34" charset="-122"/>
                <a:ea typeface="微软雅黑" panose="020B0503020204020204" pitchFamily="34" charset="-122"/>
              </a:rPr>
              <a:t>条件表达式</a:t>
            </a:r>
            <a:r>
              <a:rPr lang="en-US" altLang="zh-CN" kern="0" spc="200">
                <a:latin typeface="微软雅黑" panose="020B0503020204020204" pitchFamily="34" charset="-122"/>
                <a:ea typeface="微软雅黑" panose="020B0503020204020204" pitchFamily="34" charset="-122"/>
              </a:rPr>
              <a:t>:</a:t>
            </a: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a:p>
            <a:pPr>
              <a:lnSpc>
                <a:spcPct val="150000"/>
              </a:lnSpc>
            </a:pPr>
            <a:r>
              <a:rPr lang="en-US" altLang="zh-CN" kern="0" spc="200">
                <a:latin typeface="微软雅黑" panose="020B0503020204020204" pitchFamily="34" charset="-122"/>
                <a:ea typeface="微软雅黑" panose="020B0503020204020204" pitchFamily="34" charset="-122"/>
              </a:rPr>
              <a:t>   else:</a:t>
            </a: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a:p>
            <a:pPr>
              <a:lnSpc>
                <a:spcPct val="150000"/>
              </a:lnSpc>
            </a:pPr>
            <a:endParaRPr lang="en-US" altLang="zh-CN" kern="0" spc="20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kern="0" spc="200">
                <a:latin typeface="微软雅黑" panose="020B0503020204020204" pitchFamily="34" charset="-122"/>
                <a:ea typeface="微软雅黑" panose="020B0503020204020204" pitchFamily="34" charset="-122"/>
              </a:rPr>
              <a:t>当判断条件假 </a:t>
            </a:r>
            <a:r>
              <a:rPr lang="en-US" altLang="zh-CN" kern="0" spc="200">
                <a:latin typeface="微软雅黑" panose="020B0503020204020204" pitchFamily="34" charset="-122"/>
                <a:ea typeface="微软雅黑" panose="020B0503020204020204" pitchFamily="34" charset="-122"/>
              </a:rPr>
              <a:t>false </a:t>
            </a:r>
            <a:r>
              <a:rPr lang="zh-CN" altLang="en-US" kern="0" spc="200">
                <a:latin typeface="微软雅黑" panose="020B0503020204020204" pitchFamily="34" charset="-122"/>
                <a:ea typeface="微软雅黑" panose="020B0503020204020204" pitchFamily="34" charset="-122"/>
              </a:rPr>
              <a:t>时，执行 </a:t>
            </a:r>
            <a:r>
              <a:rPr lang="en-US" altLang="zh-CN" kern="0" spc="200">
                <a:latin typeface="微软雅黑" panose="020B0503020204020204" pitchFamily="34" charset="-122"/>
                <a:ea typeface="微软雅黑" panose="020B0503020204020204" pitchFamily="34" charset="-122"/>
              </a:rPr>
              <a:t>else </a:t>
            </a:r>
            <a:r>
              <a:rPr lang="zh-CN" altLang="en-US" kern="0" spc="200">
                <a:latin typeface="微软雅黑" panose="020B0503020204020204" pitchFamily="34" charset="-122"/>
                <a:ea typeface="微软雅黑" panose="020B0503020204020204" pitchFamily="34" charset="-122"/>
              </a:rPr>
              <a:t>后的代码块。</a:t>
            </a:r>
            <a:endParaRPr lang="en-US" altLang="zh-CN" kern="0" spc="20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E3332DC-FF55-4F03-92B9-24DF7907CCBB}"/>
              </a:ext>
            </a:extLst>
          </p:cNvPr>
          <p:cNvPicPr>
            <a:picLocks noChangeAspect="1"/>
          </p:cNvPicPr>
          <p:nvPr/>
        </p:nvPicPr>
        <p:blipFill>
          <a:blip r:embed="rId5"/>
          <a:stretch>
            <a:fillRect/>
          </a:stretch>
        </p:blipFill>
        <p:spPr>
          <a:xfrm>
            <a:off x="8246131" y="3077951"/>
            <a:ext cx="2233610" cy="2220967"/>
          </a:xfrm>
          <a:prstGeom prst="rect">
            <a:avLst/>
          </a:prstGeom>
        </p:spPr>
      </p:pic>
    </p:spTree>
    <p:extLst>
      <p:ext uri="{BB962C8B-B14F-4D97-AF65-F5344CB8AC3E}">
        <p14:creationId xmlns:p14="http://schemas.microsoft.com/office/powerpoint/2010/main" val="196622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grpSp>
        <p:nvGrpSpPr>
          <p:cNvPr id="24" name="组合 23">
            <a:extLst>
              <a:ext uri="{FF2B5EF4-FFF2-40B4-BE49-F238E27FC236}">
                <a16:creationId xmlns:a16="http://schemas.microsoft.com/office/drawing/2014/main" id="{21525B22-1990-4042-B744-549DF4A9A92C}"/>
              </a:ext>
            </a:extLst>
          </p:cNvPr>
          <p:cNvGrpSpPr>
            <a:grpSpLocks noChangeAspect="1"/>
          </p:cNvGrpSpPr>
          <p:nvPr/>
        </p:nvGrpSpPr>
        <p:grpSpPr>
          <a:xfrm>
            <a:off x="1165497" y="1532979"/>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sp>
        <p:nvSpPr>
          <p:cNvPr id="9" name="Freeform 5"/>
          <p:cNvSpPr>
            <a:spLocks noChangeAspect="1"/>
          </p:cNvSpPr>
          <p:nvPr/>
        </p:nvSpPr>
        <p:spPr bwMode="auto">
          <a:xfrm>
            <a:off x="693300" y="989395"/>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77CEB99E-ACE5-46C6-A5BD-DA8CE34C7538}"/>
                  </a:ext>
                </a:extLst>
              </p14:cNvPr>
              <p14:cNvContentPartPr/>
              <p14:nvPr/>
            </p14:nvContentPartPr>
            <p14:xfrm>
              <a:off x="2424254" y="6290920"/>
              <a:ext cx="1445040" cy="181080"/>
            </p14:xfrm>
          </p:contentPart>
        </mc:Choice>
        <mc:Fallback xmlns="">
          <p:pic>
            <p:nvPicPr>
              <p:cNvPr id="7" name="墨迹 6">
                <a:extLst>
                  <a:ext uri="{FF2B5EF4-FFF2-40B4-BE49-F238E27FC236}">
                    <a16:creationId xmlns:a16="http://schemas.microsoft.com/office/drawing/2014/main" id="{77CEB99E-ACE5-46C6-A5BD-DA8CE34C7538}"/>
                  </a:ext>
                </a:extLst>
              </p:cNvPr>
              <p:cNvPicPr/>
              <p:nvPr/>
            </p:nvPicPr>
            <p:blipFill>
              <a:blip r:embed="rId6"/>
              <a:stretch>
                <a:fillRect/>
              </a:stretch>
            </p:blipFill>
            <p:spPr>
              <a:xfrm>
                <a:off x="2415254" y="6282280"/>
                <a:ext cx="1462680" cy="198720"/>
              </a:xfrm>
              <a:prstGeom prst="rect">
                <a:avLst/>
              </a:prstGeom>
            </p:spPr>
          </p:pic>
        </mc:Fallback>
      </mc:AlternateContent>
      <p:sp>
        <p:nvSpPr>
          <p:cNvPr id="31" name="文本框 30">
            <a:extLst>
              <a:ext uri="{FF2B5EF4-FFF2-40B4-BE49-F238E27FC236}">
                <a16:creationId xmlns:a16="http://schemas.microsoft.com/office/drawing/2014/main" id="{EAF5FA42-4F9F-4FBF-A0C6-283B0031335E}"/>
              </a:ext>
            </a:extLst>
          </p:cNvPr>
          <p:cNvSpPr txBox="1"/>
          <p:nvPr/>
        </p:nvSpPr>
        <p:spPr>
          <a:xfrm>
            <a:off x="1377428" y="3488308"/>
            <a:ext cx="6096000" cy="2537554"/>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count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count &lt; </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 </a:t>
            </a:r>
          </a:p>
          <a:p>
            <a:pPr>
              <a:lnSpc>
                <a:spcPct val="150000"/>
              </a:lnSpc>
            </a:pPr>
            <a:r>
              <a:rPr lang="en-US" altLang="zh-CN" b="0">
                <a:solidFill>
                  <a:srgbClr val="000000"/>
                </a:solidFill>
                <a:effectLst/>
                <a:latin typeface="Hack" panose="020B0609030202020204" pitchFamily="49" charset="0"/>
              </a:rPr>
              <a:t>    print(count, </a:t>
            </a:r>
            <a:r>
              <a:rPr lang="en-US" altLang="zh-CN" b="0">
                <a:solidFill>
                  <a:srgbClr val="A31515"/>
                </a:solidFill>
                <a:effectLst/>
                <a:latin typeface="Hack" panose="020B0609030202020204" pitchFamily="49" charset="0"/>
              </a:rPr>
              <a:t>" is less than 5"</a:t>
            </a:r>
            <a:r>
              <a:rPr lang="en-US" altLang="zh-CN" b="0">
                <a:solidFill>
                  <a:srgbClr val="000000"/>
                </a:solidFill>
                <a:effectLst/>
                <a:latin typeface="Hack" panose="020B0609030202020204" pitchFamily="49" charset="0"/>
              </a:rPr>
              <a:t>) </a:t>
            </a:r>
          </a:p>
          <a:p>
            <a:pPr>
              <a:lnSpc>
                <a:spcPct val="150000"/>
              </a:lnSpc>
            </a:pPr>
            <a:r>
              <a:rPr lang="en-US" altLang="zh-CN" b="0">
                <a:solidFill>
                  <a:srgbClr val="000000"/>
                </a:solidFill>
                <a:effectLst/>
                <a:latin typeface="Hack" panose="020B0609030202020204" pitchFamily="49" charset="0"/>
              </a:rPr>
              <a:t>    count = count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a:t>
            </a:r>
          </a:p>
          <a:p>
            <a:pPr>
              <a:lnSpc>
                <a:spcPct val="150000"/>
              </a:lnSpc>
            </a:pPr>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 </a:t>
            </a:r>
          </a:p>
          <a:p>
            <a:pPr>
              <a:lnSpc>
                <a:spcPct val="150000"/>
              </a:lnSpc>
            </a:pPr>
            <a:r>
              <a:rPr lang="en-US" altLang="zh-CN" b="0">
                <a:solidFill>
                  <a:srgbClr val="000000"/>
                </a:solidFill>
                <a:effectLst/>
                <a:latin typeface="Hack" panose="020B0609030202020204" pitchFamily="49" charset="0"/>
              </a:rPr>
              <a:t>    print(count, </a:t>
            </a:r>
            <a:r>
              <a:rPr lang="en-US" altLang="zh-CN" b="0">
                <a:solidFill>
                  <a:srgbClr val="A31515"/>
                </a:solidFill>
                <a:effectLst/>
                <a:latin typeface="Hack" panose="020B0609030202020204" pitchFamily="49" charset="0"/>
              </a:rPr>
              <a:t>" is not less than 5"</a:t>
            </a:r>
            <a:r>
              <a:rPr lang="en-US" altLang="zh-CN" b="0">
                <a:solidFill>
                  <a:srgbClr val="000000"/>
                </a:solidFill>
                <a:effectLst/>
                <a:latin typeface="Hack" panose="020B0609030202020204" pitchFamily="49" charset="0"/>
              </a:rPr>
              <a:t>) </a:t>
            </a:r>
          </a:p>
        </p:txBody>
      </p:sp>
      <p:sp>
        <p:nvSpPr>
          <p:cNvPr id="33" name="稻壳儿春秋广告/盗版必究        原创来源：http://chn.docer.com/works?userid=199329941#!/work_time">
            <a:extLst>
              <a:ext uri="{FF2B5EF4-FFF2-40B4-BE49-F238E27FC236}">
                <a16:creationId xmlns:a16="http://schemas.microsoft.com/office/drawing/2014/main" id="{A724984A-FE96-4084-BC24-F83002E7447F}"/>
              </a:ext>
            </a:extLst>
          </p:cNvPr>
          <p:cNvSpPr txBox="1"/>
          <p:nvPr/>
        </p:nvSpPr>
        <p:spPr>
          <a:xfrm>
            <a:off x="2541454" y="1357703"/>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while … else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语句</a:t>
            </a:r>
          </a:p>
        </p:txBody>
      </p:sp>
      <p:sp>
        <p:nvSpPr>
          <p:cNvPr id="36" name="稻壳儿春秋广告/盗版必究        原创来源：http://chn.docer.com/works?userid=199329941#!/work_time">
            <a:extLst>
              <a:ext uri="{FF2B5EF4-FFF2-40B4-BE49-F238E27FC236}">
                <a16:creationId xmlns:a16="http://schemas.microsoft.com/office/drawing/2014/main" id="{3735AB72-809C-4057-A24A-13F2A10CC5B9}"/>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判断一个数是否小于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5</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8" name="稻壳儿春秋广告/盗版必究        原创来源：http://chn.docer.com/works?userid=199329941#!/work_time">
            <a:extLst>
              <a:ext uri="{FF2B5EF4-FFF2-40B4-BE49-F238E27FC236}">
                <a16:creationId xmlns:a16="http://schemas.microsoft.com/office/drawing/2014/main" id="{4DB20FF1-0EF8-47E5-B0A9-AAE7A5FA3ACD}"/>
              </a:ext>
            </a:extLst>
          </p:cNvPr>
          <p:cNvSpPr txBox="1"/>
          <p:nvPr/>
        </p:nvSpPr>
        <p:spPr>
          <a:xfrm>
            <a:off x="7609379" y="2579681"/>
            <a:ext cx="4281255" cy="3742178"/>
          </a:xfrm>
          <a:prstGeom prst="rect">
            <a:avLst/>
          </a:prstGeom>
          <a:noFill/>
        </p:spPr>
        <p:txBody>
          <a:bodyPr wrap="square" rtlCol="0">
            <a:spAutoFit/>
          </a:bodyPr>
          <a:lstStyle/>
          <a:p>
            <a:pPr>
              <a:lnSpc>
                <a:spcPct val="150000"/>
              </a:lnSpc>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当 </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count = 0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时：</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1600" kern="0" spc="200">
                <a:latin typeface="微软雅黑" panose="020B0503020204020204" pitchFamily="34" charset="-122"/>
                <a:ea typeface="微软雅黑" panose="020B0503020204020204" pitchFamily="34" charset="-122"/>
              </a:rPr>
              <a:t>	</a:t>
            </a:r>
            <a:r>
              <a:rPr lang="zh-CN" altLang="en-US" sz="1600" kern="0" spc="200">
                <a:latin typeface="微软雅黑" panose="020B0503020204020204" pitchFamily="34" charset="-122"/>
                <a:ea typeface="微软雅黑" panose="020B0503020204020204" pitchFamily="34" charset="-122"/>
              </a:rPr>
              <a:t>条件表达式为真</a:t>
            </a:r>
            <a:endParaRPr lang="en-US" altLang="zh-CN" sz="1600" kern="0" spc="200">
              <a:latin typeface="微软雅黑" panose="020B0503020204020204" pitchFamily="34" charset="-122"/>
              <a:ea typeface="微软雅黑" panose="020B0503020204020204" pitchFamily="34" charset="-122"/>
            </a:endParaRPr>
          </a:p>
          <a:p>
            <a:pPr>
              <a:lnSpc>
                <a:spcPct val="150000"/>
              </a:lnSpc>
            </a:pP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执行 </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后代码块</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当 </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count = 1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时：</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1600" kern="0" spc="200">
                <a:latin typeface="微软雅黑" panose="020B0503020204020204" pitchFamily="34" charset="-122"/>
                <a:ea typeface="微软雅黑" panose="020B0503020204020204" pitchFamily="34" charset="-122"/>
              </a:rPr>
              <a:t>	</a:t>
            </a:r>
            <a:r>
              <a:rPr lang="zh-CN" altLang="en-US" sz="1600" kern="0" spc="200">
                <a:latin typeface="微软雅黑" panose="020B0503020204020204" pitchFamily="34" charset="-122"/>
                <a:ea typeface="微软雅黑" panose="020B0503020204020204" pitchFamily="34" charset="-122"/>
              </a:rPr>
              <a:t>条件表达式为真</a:t>
            </a:r>
            <a:endParaRPr lang="en-US" altLang="zh-CN" sz="1600" kern="0" spc="200">
              <a:latin typeface="微软雅黑" panose="020B0503020204020204" pitchFamily="34" charset="-122"/>
              <a:ea typeface="微软雅黑" panose="020B0503020204020204" pitchFamily="34" charset="-122"/>
            </a:endParaRPr>
          </a:p>
          <a:p>
            <a:pPr>
              <a:lnSpc>
                <a:spcPct val="150000"/>
              </a:lnSpc>
            </a:pP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执行 </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后代码块</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a:t>
            </a:r>
          </a:p>
          <a:p>
            <a:pPr>
              <a:lnSpc>
                <a:spcPct val="150000"/>
              </a:lnSpc>
            </a:pP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当 </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count = 5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时：</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1600" kern="0" spc="200">
                <a:latin typeface="微软雅黑" panose="020B0503020204020204" pitchFamily="34" charset="-122"/>
                <a:ea typeface="微软雅黑" panose="020B0503020204020204" pitchFamily="34" charset="-122"/>
              </a:rPr>
              <a:t>	</a:t>
            </a:r>
            <a:r>
              <a:rPr lang="zh-CN" altLang="en-US" sz="1600" kern="0" spc="200">
                <a:latin typeface="微软雅黑" panose="020B0503020204020204" pitchFamily="34" charset="-122"/>
                <a:ea typeface="微软雅黑" panose="020B0503020204020204" pitchFamily="34" charset="-122"/>
              </a:rPr>
              <a:t>条件表达式为假</a:t>
            </a:r>
            <a:endParaRPr lang="en-US" altLang="zh-CN" sz="1600" kern="0" spc="200">
              <a:latin typeface="微软雅黑" panose="020B0503020204020204" pitchFamily="34" charset="-122"/>
              <a:ea typeface="微软雅黑" panose="020B0503020204020204" pitchFamily="34" charset="-122"/>
            </a:endParaRPr>
          </a:p>
          <a:p>
            <a:pPr>
              <a:lnSpc>
                <a:spcPct val="150000"/>
              </a:lnSpc>
            </a:pP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执行 </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else </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后代码块</a:t>
            </a:r>
            <a:endPar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9" name="稻壳儿春秋广告/盗版必究        原创来源：http://chn.docer.com/works?userid=199329941#!/work_time">
            <a:extLst>
              <a:ext uri="{FF2B5EF4-FFF2-40B4-BE49-F238E27FC236}">
                <a16:creationId xmlns:a16="http://schemas.microsoft.com/office/drawing/2014/main" id="{0849DEB4-556A-4C55-A094-CFBAE3B431EF}"/>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Tree>
    <p:extLst>
      <p:ext uri="{BB962C8B-B14F-4D97-AF65-F5344CB8AC3E}">
        <p14:creationId xmlns:p14="http://schemas.microsoft.com/office/powerpoint/2010/main" val="370011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inVertical)">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6" grpId="0"/>
      <p:bldP spid="3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a:t>
            </a:r>
          </a:p>
        </p:txBody>
      </p:sp>
      <p:sp>
        <p:nvSpPr>
          <p:cNvPr id="22" name="稻壳儿春秋广告/盗版必究        原创来源：http://chn.docer.com/works?userid=199329941#!/work_time"/>
          <p:cNvSpPr txBox="1"/>
          <p:nvPr/>
        </p:nvSpPr>
        <p:spPr>
          <a:xfrm>
            <a:off x="2541454" y="1537656"/>
            <a:ext cx="7478637"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使得</a:t>
            </a:r>
            <a:r>
              <a:rPr lang="zh-CN" altLang="en-US" kern="0" spc="200">
                <a:latin typeface="微软雅黑" panose="020B0503020204020204" pitchFamily="34" charset="-122"/>
                <a:ea typeface="微软雅黑" panose="020B0503020204020204" pitchFamily="34" charset="-122"/>
              </a:rPr>
              <a:t>循环结构能够在中途满足某些条件时，直接跳出循环；或跳过该次循环，继续执行下一个循环。</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A29C7CB5-7F86-4E7A-9BF3-1E68B2F2F68B}"/>
              </a:ext>
            </a:extLst>
          </p:cNvPr>
          <p:cNvSpPr txBox="1"/>
          <p:nvPr/>
        </p:nvSpPr>
        <p:spPr>
          <a:xfrm>
            <a:off x="2541454" y="2962267"/>
            <a:ext cx="8574781" cy="2807948"/>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当需要写一个循环，但是还未构思好具体的内容时；</a:t>
            </a: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当你想在循环的中途停止时；</a:t>
            </a: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当你想要跳过某些循环时；</a:t>
            </a: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rPr>
              <a:t>……</a:t>
            </a:r>
          </a:p>
          <a:p>
            <a:pPr algn="ctr">
              <a:lnSpc>
                <a:spcPct val="150000"/>
              </a:lnSpc>
            </a:pP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这些情况就要用到这些循环关键字了。</a:t>
            </a: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191599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pass</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22" name="稻壳儿春秋广告/盗版必究        原创来源：http://chn.docer.com/works?userid=199329941#!/work_time"/>
          <p:cNvSpPr txBox="1"/>
          <p:nvPr/>
        </p:nvSpPr>
        <p:spPr>
          <a:xfrm>
            <a:off x="2541454" y="1537656"/>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rPr>
              <a:t>pass</a:t>
            </a:r>
            <a:r>
              <a:rPr lang="zh-CN" altLang="en-US" kern="0" spc="200">
                <a:latin typeface="微软雅黑" panose="020B0503020204020204" pitchFamily="34" charset="-122"/>
                <a:ea typeface="微软雅黑" panose="020B0503020204020204" pitchFamily="34" charset="-122"/>
              </a:rPr>
              <a:t>：表示“过”</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起占位作用</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A29C7CB5-7F86-4E7A-9BF3-1E68B2F2F68B}"/>
              </a:ext>
            </a:extLst>
          </p:cNvPr>
          <p:cNvSpPr txBox="1"/>
          <p:nvPr/>
        </p:nvSpPr>
        <p:spPr>
          <a:xfrm>
            <a:off x="5638796" y="3119724"/>
            <a:ext cx="5555722" cy="2346283"/>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当需要写一个循环，但是还未构思好具体的内容时，可以在代码块中写 </a:t>
            </a:r>
            <a:r>
              <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rPr>
              <a:t>pass</a:t>
            </a: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，这样可以避免影响整个代码文件的执行。</a:t>
            </a: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此时的 </a:t>
            </a:r>
            <a:r>
              <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sz="2000" kern="0" spc="200">
                <a:latin typeface="微软雅黑" panose="020B0503020204020204" pitchFamily="34" charset="-122"/>
                <a:ea typeface="微软雅黑" panose="020B0503020204020204" pitchFamily="34" charset="-122"/>
                <a:cs typeface="851tegakizatsu" panose="02000600000000000000" pitchFamily="2" charset="-122"/>
              </a:rPr>
              <a:t>循环不会产生任何影响。</a:t>
            </a:r>
            <a:endParaRPr lang="en-US" altLang="zh-CN" sz="2000"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23" name="稻壳儿春秋广告/盗版必究        原创来源：http://chn.docer.com/works?userid=199329941#!/work_time">
            <a:extLst>
              <a:ext uri="{FF2B5EF4-FFF2-40B4-BE49-F238E27FC236}">
                <a16:creationId xmlns:a16="http://schemas.microsoft.com/office/drawing/2014/main" id="{572282E8-DBCC-457E-B645-5AE955B97517}"/>
              </a:ext>
            </a:extLst>
          </p:cNvPr>
          <p:cNvSpPr txBox="1"/>
          <p:nvPr/>
        </p:nvSpPr>
        <p:spPr>
          <a:xfrm>
            <a:off x="1904263" y="3429000"/>
            <a:ext cx="2837371" cy="128990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while </a:t>
            </a:r>
            <a:r>
              <a:rPr lang="zh-CN" altLang="en-US" kern="0" spc="200">
                <a:latin typeface="微软雅黑" panose="020B0503020204020204" pitchFamily="34" charset="-122"/>
                <a:ea typeface="微软雅黑" panose="020B0503020204020204" pitchFamily="34" charset="-122"/>
              </a:rPr>
              <a:t>条件表达式</a:t>
            </a:r>
            <a:r>
              <a:rPr lang="en-US" altLang="zh-CN" kern="0" spc="200">
                <a:latin typeface="微软雅黑" panose="020B0503020204020204" pitchFamily="34" charset="-122"/>
                <a:ea typeface="微软雅黑" panose="020B0503020204020204" pitchFamily="34" charset="-122"/>
              </a:rPr>
              <a:t>:</a:t>
            </a:r>
          </a:p>
          <a:p>
            <a:pPr>
              <a:lnSpc>
                <a:spcPct val="150000"/>
              </a:lnSpc>
            </a:pPr>
            <a:r>
              <a:rPr lang="en-US" altLang="zh-CN" kern="0" spc="200">
                <a:latin typeface="微软雅黑" panose="020B0503020204020204" pitchFamily="34" charset="-122"/>
                <a:ea typeface="微软雅黑" panose="020B0503020204020204" pitchFamily="34" charset="-122"/>
              </a:rPr>
              <a:t>	pass</a:t>
            </a:r>
          </a:p>
        </p:txBody>
      </p:sp>
    </p:spTree>
    <p:extLst>
      <p:ext uri="{BB962C8B-B14F-4D97-AF65-F5344CB8AC3E}">
        <p14:creationId xmlns:p14="http://schemas.microsoft.com/office/powerpoint/2010/main" val="124975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barn(inVertical)">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3" y="1052910"/>
            <a:ext cx="4585487"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break</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23" name="稻壳儿春秋广告/盗版必究        原创来源：http://chn.docer.com/works?userid=199329941#!/work_time">
            <a:extLst>
              <a:ext uri="{FF2B5EF4-FFF2-40B4-BE49-F238E27FC236}">
                <a16:creationId xmlns:a16="http://schemas.microsoft.com/office/drawing/2014/main" id="{ECD37BC6-92B0-44E1-AA35-23112AE466BA}"/>
              </a:ext>
            </a:extLst>
          </p:cNvPr>
          <p:cNvSpPr txBox="1"/>
          <p:nvPr/>
        </p:nvSpPr>
        <p:spPr>
          <a:xfrm>
            <a:off x="2541454" y="1681093"/>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break</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：终止当前循环</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3" name="稻壳儿春秋广告/盗版必究        原创来源：http://chn.docer.com/works?userid=199329941#!/work_time">
            <a:extLst>
              <a:ext uri="{FF2B5EF4-FFF2-40B4-BE49-F238E27FC236}">
                <a16:creationId xmlns:a16="http://schemas.microsoft.com/office/drawing/2014/main" id="{3C494218-2496-4A27-9D90-7C0D902EA24D}"/>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，遇到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5</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就终止循环</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5AF25344-1700-4604-8696-DF6EDC9DB0F2}"/>
              </a:ext>
            </a:extLst>
          </p:cNvPr>
          <p:cNvPicPr>
            <a:picLocks noChangeAspect="1"/>
          </p:cNvPicPr>
          <p:nvPr/>
        </p:nvPicPr>
        <p:blipFill rotWithShape="1">
          <a:blip r:embed="rId5"/>
          <a:srcRect t="2317" b="5492"/>
          <a:stretch/>
        </p:blipFill>
        <p:spPr>
          <a:xfrm>
            <a:off x="1312737" y="3169898"/>
            <a:ext cx="2377476" cy="3492728"/>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E8C401F2-099D-48F2-925A-C84B12E8D907}"/>
              </a:ext>
            </a:extLst>
          </p:cNvPr>
          <p:cNvSpPr txBox="1"/>
          <p:nvPr/>
        </p:nvSpPr>
        <p:spPr>
          <a:xfrm>
            <a:off x="5145991" y="3855811"/>
            <a:ext cx="6209621" cy="2120902"/>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scratch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的控制组件中含有一个“停止脚本”的积木块；在该程序中，如果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i=5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判断为真，则代码停止。</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Python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中通过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break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实现的功能和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scratch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的“停止脚本”的功能是相同的。</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31892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3"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8967" y="0"/>
            <a:ext cx="1366595" cy="3534038"/>
            <a:chOff x="3234663" y="0"/>
            <a:chExt cx="1232517" cy="3187309"/>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51566" y="-1"/>
            <a:ext cx="1829331" cy="5288499"/>
            <a:chOff x="5194943" y="0"/>
            <a:chExt cx="1649852" cy="4769635"/>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9" name="稻壳儿春秋广告/盗版必究        原创来源：http://chn.docer.com/works?userid=199329941#!/work_time"/>
          <p:cNvSpPr txBox="1"/>
          <p:nvPr/>
        </p:nvSpPr>
        <p:spPr>
          <a:xfrm flipH="1">
            <a:off x="7566202" y="4755043"/>
            <a:ext cx="3657600" cy="584775"/>
          </a:xfrm>
          <a:prstGeom prst="rect">
            <a:avLst/>
          </a:prstGeom>
          <a:noFill/>
        </p:spPr>
        <p:txBody>
          <a:bodyPr wrap="square" rtlCol="0">
            <a:spAutoFit/>
          </a:bodyPr>
          <a:lstStyle/>
          <a:p>
            <a:pPr algn="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流程控制</a:t>
            </a:r>
          </a:p>
        </p:txBody>
      </p:sp>
      <p:sp>
        <p:nvSpPr>
          <p:cNvPr id="80" name="稻壳儿春秋广告/盗版必究        原创来源：http://chn.docer.com/works?userid=199329941#!/work_time"/>
          <p:cNvSpPr txBox="1"/>
          <p:nvPr/>
        </p:nvSpPr>
        <p:spPr>
          <a:xfrm flipH="1">
            <a:off x="8128783" y="3798893"/>
            <a:ext cx="3181277"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rPr>
              <a:t>Part 01</a:t>
            </a:r>
            <a:endParaRPr kumimoji="0" lang="zh-CN" altLang="en-US"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3" y="1052910"/>
            <a:ext cx="4585487"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break</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23" name="稻壳儿春秋广告/盗版必究        原创来源：http://chn.docer.com/works?userid=199329941#!/work_time">
            <a:extLst>
              <a:ext uri="{FF2B5EF4-FFF2-40B4-BE49-F238E27FC236}">
                <a16:creationId xmlns:a16="http://schemas.microsoft.com/office/drawing/2014/main" id="{ECD37BC6-92B0-44E1-AA35-23112AE466BA}"/>
              </a:ext>
            </a:extLst>
          </p:cNvPr>
          <p:cNvSpPr txBox="1"/>
          <p:nvPr/>
        </p:nvSpPr>
        <p:spPr>
          <a:xfrm>
            <a:off x="2541454" y="1681093"/>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break</a:t>
            </a:r>
            <a:r>
              <a:rPr lang="zh-CN" altLang="en-US" sz="1600" kern="0" spc="200">
                <a:latin typeface="微软雅黑" panose="020B0503020204020204" pitchFamily="34" charset="-122"/>
                <a:ea typeface="微软雅黑" panose="020B0503020204020204" pitchFamily="34" charset="-122"/>
                <a:cs typeface="851tegakizatsu" panose="02000600000000000000" pitchFamily="2" charset="-122"/>
              </a:rPr>
              <a:t>：终止当前循环</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2" name="文本框 31">
            <a:extLst>
              <a:ext uri="{FF2B5EF4-FFF2-40B4-BE49-F238E27FC236}">
                <a16:creationId xmlns:a16="http://schemas.microsoft.com/office/drawing/2014/main" id="{41248285-CEE4-4198-86A2-C002F397DD33}"/>
              </a:ext>
            </a:extLst>
          </p:cNvPr>
          <p:cNvSpPr txBox="1"/>
          <p:nvPr/>
        </p:nvSpPr>
        <p:spPr>
          <a:xfrm>
            <a:off x="1377427" y="3389696"/>
            <a:ext cx="2656691" cy="2537554"/>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break</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p:txBody>
      </p:sp>
      <p:sp>
        <p:nvSpPr>
          <p:cNvPr id="33" name="稻壳儿春秋广告/盗版必究        原创来源：http://chn.docer.com/works?userid=199329941#!/work_time">
            <a:extLst>
              <a:ext uri="{FF2B5EF4-FFF2-40B4-BE49-F238E27FC236}">
                <a16:creationId xmlns:a16="http://schemas.microsoft.com/office/drawing/2014/main" id="{3C494218-2496-4A27-9D90-7C0D902EA24D}"/>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，遇到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5</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就终止循环</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3A46B2C-7FCA-4116-A96E-D55AC9E334E4}"/>
              </a:ext>
            </a:extLst>
          </p:cNvPr>
          <p:cNvPicPr>
            <a:picLocks noChangeAspect="1"/>
          </p:cNvPicPr>
          <p:nvPr/>
        </p:nvPicPr>
        <p:blipFill>
          <a:blip r:embed="rId5"/>
          <a:stretch>
            <a:fillRect/>
          </a:stretch>
        </p:blipFill>
        <p:spPr>
          <a:xfrm>
            <a:off x="4834196" y="4140679"/>
            <a:ext cx="6363482" cy="1387096"/>
          </a:xfrm>
          <a:prstGeom prst="rect">
            <a:avLst/>
          </a:prstGeom>
        </p:spPr>
      </p:pic>
    </p:spTree>
    <p:extLst>
      <p:ext uri="{BB962C8B-B14F-4D97-AF65-F5344CB8AC3E}">
        <p14:creationId xmlns:p14="http://schemas.microsoft.com/office/powerpoint/2010/main" val="130461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2" grpId="0"/>
      <p:bldP spid="3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3" y="1052910"/>
            <a:ext cx="4585487"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continue</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22" name="稻壳儿春秋广告/盗版必究        原创来源：http://chn.docer.com/works?userid=199329941#!/work_time"/>
          <p:cNvSpPr txBox="1"/>
          <p:nvPr/>
        </p:nvSpPr>
        <p:spPr>
          <a:xfrm>
            <a:off x="2541454" y="1681093"/>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：跳过当前循环，从下一次循环开始</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9E270038-AC8D-4441-9783-065B4965A1CC}"/>
              </a:ext>
            </a:extLst>
          </p:cNvPr>
          <p:cNvSpPr txBox="1"/>
          <p:nvPr/>
        </p:nvSpPr>
        <p:spPr>
          <a:xfrm>
            <a:off x="1377428" y="3389696"/>
            <a:ext cx="2638760" cy="2953053"/>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a:t>
            </a:r>
          </a:p>
          <a:p>
            <a:pPr>
              <a:lnSpc>
                <a:spcPct val="150000"/>
              </a:lnSpc>
            </a:pPr>
            <a:r>
              <a:rPr lang="zh-CN" altLang="en-US" b="0">
                <a:solidFill>
                  <a:srgbClr val="000000"/>
                </a:solidFill>
                <a:effectLst/>
                <a:latin typeface="Hack" panose="020B0609030202020204" pitchFamily="49" charset="0"/>
              </a:rPr>
              <a:t>        </a:t>
            </a: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continue</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p:txBody>
      </p:sp>
      <p:sp>
        <p:nvSpPr>
          <p:cNvPr id="32" name="稻壳儿春秋广告/盗版必究        原创来源：http://chn.docer.com/works?userid=199329941#!/work_time">
            <a:extLst>
              <a:ext uri="{FF2B5EF4-FFF2-40B4-BE49-F238E27FC236}">
                <a16:creationId xmlns:a16="http://schemas.microsoft.com/office/drawing/2014/main" id="{6CA77CC9-2CF7-4243-8ABB-0CD78E624CBD}"/>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，跳过</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5</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3" name="稻壳儿春秋广告/盗版必究        原创来源：http://chn.docer.com/works?userid=199329941#!/work_time">
            <a:extLst>
              <a:ext uri="{FF2B5EF4-FFF2-40B4-BE49-F238E27FC236}">
                <a16:creationId xmlns:a16="http://schemas.microsoft.com/office/drawing/2014/main" id="{E9C64021-84A6-42A5-808B-55073F566464}"/>
              </a:ext>
            </a:extLst>
          </p:cNvPr>
          <p:cNvSpPr txBox="1"/>
          <p:nvPr/>
        </p:nvSpPr>
        <p:spPr>
          <a:xfrm>
            <a:off x="5071002" y="4866222"/>
            <a:ext cx="6209621" cy="128990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注意：此处需手动自增</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，当执行</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时，后面的代码不执行，跳到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while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循环的条件判断处，会造成死循环</a:t>
            </a:r>
            <a:endParaRPr lang="en-US" altLang="zh-CN" kern="0" spc="200">
              <a:latin typeface="微软雅黑" panose="020B0503020204020204" pitchFamily="34" charset="-122"/>
              <a:ea typeface="微软雅黑" panose="020B0503020204020204" pitchFamily="34" charset="-122"/>
            </a:endParaRPr>
          </a:p>
        </p:txBody>
      </p:sp>
      <p:sp>
        <p:nvSpPr>
          <p:cNvPr id="5" name="椭圆 4">
            <a:extLst>
              <a:ext uri="{FF2B5EF4-FFF2-40B4-BE49-F238E27FC236}">
                <a16:creationId xmlns:a16="http://schemas.microsoft.com/office/drawing/2014/main" id="{AE750BFA-54F5-482D-AA59-C49E2D0B4C27}"/>
              </a:ext>
            </a:extLst>
          </p:cNvPr>
          <p:cNvSpPr/>
          <p:nvPr/>
        </p:nvSpPr>
        <p:spPr>
          <a:xfrm>
            <a:off x="2465294" y="4644165"/>
            <a:ext cx="1255059" cy="5327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93E36B78-CB57-4AEF-B040-B982FC252E5E}"/>
              </a:ext>
            </a:extLst>
          </p:cNvPr>
          <p:cNvCxnSpPr>
            <a:cxnSpLocks/>
            <a:stCxn id="23" idx="3"/>
          </p:cNvCxnSpPr>
          <p:nvPr/>
        </p:nvCxnSpPr>
        <p:spPr>
          <a:xfrm>
            <a:off x="4016188" y="4866223"/>
            <a:ext cx="968188" cy="22573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7BAA0B51-6EAB-4BAC-B6C1-107DF94F89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0545" y="2643915"/>
            <a:ext cx="2357438" cy="2000250"/>
          </a:xfrm>
          <a:prstGeom prst="rect">
            <a:avLst/>
          </a:prstGeom>
        </p:spPr>
      </p:pic>
    </p:spTree>
    <p:extLst>
      <p:ext uri="{BB962C8B-B14F-4D97-AF65-F5344CB8AC3E}">
        <p14:creationId xmlns:p14="http://schemas.microsoft.com/office/powerpoint/2010/main" val="41696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par>
                                <p:cTn id="28" presetID="16" presetClass="entr" presetSubtype="21"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barn(inVertical)">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barn(inVertical)">
                                      <p:cBhvr>
                                        <p:cTn id="4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32" grpId="0"/>
      <p:bldP spid="33" grpId="0"/>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3" y="1052910"/>
            <a:ext cx="4585487"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continue</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22" name="稻壳儿春秋广告/盗版必究        原创来源：http://chn.docer.com/works?userid=199329941#!/work_time"/>
          <p:cNvSpPr txBox="1"/>
          <p:nvPr/>
        </p:nvSpPr>
        <p:spPr>
          <a:xfrm>
            <a:off x="2541454" y="1681093"/>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：跳过当前循环，从下一次循环开始</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6CA77CC9-2CF7-4243-8ABB-0CD78E624CBD}"/>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所有不含</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的数字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73C66665-C869-48B2-A629-AC111D0FF1D8}"/>
              </a:ext>
            </a:extLst>
          </p:cNvPr>
          <p:cNvSpPr txBox="1"/>
          <p:nvPr/>
        </p:nvSpPr>
        <p:spPr>
          <a:xfrm>
            <a:off x="5256238" y="3269917"/>
            <a:ext cx="6209621" cy="2120902"/>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大家可能会发现，当用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scratch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实现时，</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scratch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语法中并没有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，但是，我们可以通过在循环中加上一层判断来实现。</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如果包含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则只将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增加</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如果不包含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则输出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 并将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 增加</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pic>
        <p:nvPicPr>
          <p:cNvPr id="33" name="图片 32">
            <a:extLst>
              <a:ext uri="{FF2B5EF4-FFF2-40B4-BE49-F238E27FC236}">
                <a16:creationId xmlns:a16="http://schemas.microsoft.com/office/drawing/2014/main" id="{3C51ED09-F485-44D0-885A-3A45A7630635}"/>
              </a:ext>
            </a:extLst>
          </p:cNvPr>
          <p:cNvPicPr>
            <a:picLocks noChangeAspect="1"/>
          </p:cNvPicPr>
          <p:nvPr/>
        </p:nvPicPr>
        <p:blipFill rotWithShape="1">
          <a:blip r:embed="rId5"/>
          <a:srcRect t="3501" b="4611"/>
          <a:stretch/>
        </p:blipFill>
        <p:spPr>
          <a:xfrm>
            <a:off x="1281384" y="3038589"/>
            <a:ext cx="2796343" cy="3695187"/>
          </a:xfrm>
          <a:prstGeom prst="rect">
            <a:avLst/>
          </a:prstGeom>
        </p:spPr>
      </p:pic>
      <p:sp>
        <p:nvSpPr>
          <p:cNvPr id="34" name="稻壳儿春秋广告/盗版必究        原创来源：http://chn.docer.com/works?userid=199329941#!/work_time">
            <a:extLst>
              <a:ext uri="{FF2B5EF4-FFF2-40B4-BE49-F238E27FC236}">
                <a16:creationId xmlns:a16="http://schemas.microsoft.com/office/drawing/2014/main" id="{1BA5C1AB-39FC-4407-B6A1-E42A096915C1}"/>
              </a:ext>
            </a:extLst>
          </p:cNvPr>
          <p:cNvSpPr txBox="1"/>
          <p:nvPr/>
        </p:nvSpPr>
        <p:spPr>
          <a:xfrm>
            <a:off x="5256237" y="5646328"/>
            <a:ext cx="6209621"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Python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中通过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就可以直接实现这层判断的功能，使得代码更加简单。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378664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2" grpId="0"/>
      <p:bldP spid="31" grpId="0"/>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3" y="1052910"/>
            <a:ext cx="4585487"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continue</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22" name="稻壳儿春秋广告/盗版必究        原创来源：http://chn.docer.com/works?userid=199329941#!/work_time"/>
          <p:cNvSpPr txBox="1"/>
          <p:nvPr/>
        </p:nvSpPr>
        <p:spPr>
          <a:xfrm>
            <a:off x="2541454" y="1681093"/>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：跳过当前循环，从下一次循环开始</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9E270038-AC8D-4441-9783-065B4965A1CC}"/>
              </a:ext>
            </a:extLst>
          </p:cNvPr>
          <p:cNvSpPr txBox="1"/>
          <p:nvPr/>
        </p:nvSpPr>
        <p:spPr>
          <a:xfrm>
            <a:off x="1377427" y="3389696"/>
            <a:ext cx="5213117" cy="2953053"/>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4</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or</a:t>
            </a: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4</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continue</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p:txBody>
      </p:sp>
      <p:sp>
        <p:nvSpPr>
          <p:cNvPr id="32" name="稻壳儿春秋广告/盗版必究        原创来源：http://chn.docer.com/works?userid=199329941#!/work_time">
            <a:extLst>
              <a:ext uri="{FF2B5EF4-FFF2-40B4-BE49-F238E27FC236}">
                <a16:creationId xmlns:a16="http://schemas.microsoft.com/office/drawing/2014/main" id="{6CA77CC9-2CF7-4243-8ABB-0CD78E624CBD}"/>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所有不含</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的数字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73C66665-C869-48B2-A629-AC111D0FF1D8}"/>
              </a:ext>
            </a:extLst>
          </p:cNvPr>
          <p:cNvSpPr txBox="1"/>
          <p:nvPr/>
        </p:nvSpPr>
        <p:spPr>
          <a:xfrm>
            <a:off x="7061167" y="4979683"/>
            <a:ext cx="4431586" cy="128990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注意：</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 // 10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表示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整除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74 // 10 = 7</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；通过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运算，可以直接去掉原数的个位数字。</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5" name="稻壳儿春秋广告/盗版必究        原创来源：http://chn.docer.com/works?userid=199329941#!/work_time">
            <a:extLst>
              <a:ext uri="{FF2B5EF4-FFF2-40B4-BE49-F238E27FC236}">
                <a16:creationId xmlns:a16="http://schemas.microsoft.com/office/drawing/2014/main" id="{8C7D9FA4-A7DF-48AC-8109-557BA5A67FC3}"/>
              </a:ext>
            </a:extLst>
          </p:cNvPr>
          <p:cNvSpPr txBox="1"/>
          <p:nvPr/>
        </p:nvSpPr>
        <p:spPr>
          <a:xfrm>
            <a:off x="7061167" y="3418139"/>
            <a:ext cx="4431586" cy="128990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rPr>
              <a:t>由于，</a:t>
            </a:r>
            <a:r>
              <a:rPr lang="en-US" altLang="zh-CN" kern="0" spc="200">
                <a:latin typeface="微软雅黑" panose="020B0503020204020204" pitchFamily="34" charset="-122"/>
                <a:ea typeface="微软雅黑" panose="020B0503020204020204" pitchFamily="34" charset="-122"/>
              </a:rPr>
              <a:t>1~99</a:t>
            </a:r>
            <a:r>
              <a:rPr lang="zh-CN" altLang="en-US" kern="0" spc="200">
                <a:latin typeface="微软雅黑" panose="020B0503020204020204" pitchFamily="34" charset="-122"/>
                <a:ea typeface="微软雅黑" panose="020B0503020204020204" pitchFamily="34" charset="-122"/>
              </a:rPr>
              <a:t>只有两位数字，所以只要判断个位和十位上的数字是否含数字</a:t>
            </a:r>
            <a:r>
              <a:rPr lang="en-US" altLang="zh-CN" kern="0" spc="200">
                <a:latin typeface="微软雅黑" panose="020B0503020204020204" pitchFamily="34" charset="-122"/>
                <a:ea typeface="微软雅黑" panose="020B0503020204020204" pitchFamily="34" charset="-122"/>
              </a:rPr>
              <a:t>4</a:t>
            </a:r>
            <a:r>
              <a:rPr lang="zh-CN" altLang="en-US" kern="0" spc="200">
                <a:latin typeface="微软雅黑" panose="020B0503020204020204" pitchFamily="34" charset="-122"/>
                <a:ea typeface="微软雅黑" panose="020B0503020204020204" pitchFamily="34" charset="-122"/>
              </a:rPr>
              <a:t>，如果有，直接跳过此次循环即可。</a:t>
            </a:r>
            <a:endParaRPr lang="en-US" altLang="zh-CN"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801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32" grpId="0"/>
      <p:bldP spid="31" grpId="0"/>
      <p:bldP spid="3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3" y="1052910"/>
            <a:ext cx="4585487"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循环关键字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continue</a:t>
            </a:r>
            <a:endPar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22" name="稻壳儿春秋广告/盗版必究        原创来源：http://chn.docer.com/works?userid=199329941#!/work_time"/>
          <p:cNvSpPr txBox="1"/>
          <p:nvPr/>
        </p:nvSpPr>
        <p:spPr>
          <a:xfrm>
            <a:off x="2541454" y="1681093"/>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：跳过当前循环，从下一次循环开始</a:t>
            </a:r>
            <a:r>
              <a:rPr lang="zh-CN" altLang="en-US"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23" name="文本框 22">
            <a:extLst>
              <a:ext uri="{FF2B5EF4-FFF2-40B4-BE49-F238E27FC236}">
                <a16:creationId xmlns:a16="http://schemas.microsoft.com/office/drawing/2014/main" id="{9E270038-AC8D-4441-9783-065B4965A1CC}"/>
              </a:ext>
            </a:extLst>
          </p:cNvPr>
          <p:cNvSpPr txBox="1"/>
          <p:nvPr/>
        </p:nvSpPr>
        <p:spPr>
          <a:xfrm>
            <a:off x="1377427" y="3389696"/>
            <a:ext cx="5213117" cy="3368551"/>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strvar = str(i)</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"4"</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strvar:</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continue</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p:txBody>
      </p:sp>
      <p:sp>
        <p:nvSpPr>
          <p:cNvPr id="32" name="稻壳儿春秋广告/盗版必究        原创来源：http://chn.docer.com/works?userid=199329941#!/work_time">
            <a:extLst>
              <a:ext uri="{FF2B5EF4-FFF2-40B4-BE49-F238E27FC236}">
                <a16:creationId xmlns:a16="http://schemas.microsoft.com/office/drawing/2014/main" id="{6CA77CC9-2CF7-4243-8ABB-0CD78E624CBD}"/>
              </a:ext>
            </a:extLst>
          </p:cNvPr>
          <p:cNvSpPr txBox="1"/>
          <p:nvPr/>
        </p:nvSpPr>
        <p:spPr>
          <a:xfrm>
            <a:off x="1341794" y="2579681"/>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打印</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所有不含</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的数字</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73C66665-C869-48B2-A629-AC111D0FF1D8}"/>
              </a:ext>
            </a:extLst>
          </p:cNvPr>
          <p:cNvSpPr txBox="1"/>
          <p:nvPr/>
        </p:nvSpPr>
        <p:spPr>
          <a:xfrm>
            <a:off x="5934635" y="4979683"/>
            <a:ext cx="5558118" cy="1289905"/>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in</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”就是单词的表面意思：“在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之内”；所以“</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in strvar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可以判断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strvar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中是否含有字符“</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4</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5" name="稻壳儿春秋广告/盗版必究        原创来源：http://chn.docer.com/works?userid=199329941#!/work_time">
            <a:extLst>
              <a:ext uri="{FF2B5EF4-FFF2-40B4-BE49-F238E27FC236}">
                <a16:creationId xmlns:a16="http://schemas.microsoft.com/office/drawing/2014/main" id="{8C7D9FA4-A7DF-48AC-8109-557BA5A67FC3}"/>
              </a:ext>
            </a:extLst>
          </p:cNvPr>
          <p:cNvSpPr txBox="1"/>
          <p:nvPr/>
        </p:nvSpPr>
        <p:spPr>
          <a:xfrm>
            <a:off x="5997388" y="3418139"/>
            <a:ext cx="5495365"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rPr>
              <a:t>str() </a:t>
            </a:r>
            <a:r>
              <a:rPr lang="zh-CN" altLang="en-US" kern="0" spc="200">
                <a:latin typeface="微软雅黑" panose="020B0503020204020204" pitchFamily="34" charset="-122"/>
                <a:ea typeface="微软雅黑" panose="020B0503020204020204" pitchFamily="34" charset="-122"/>
              </a:rPr>
              <a:t>和 </a:t>
            </a:r>
            <a:r>
              <a:rPr lang="en-US" altLang="zh-CN" kern="0" spc="200">
                <a:latin typeface="微软雅黑" panose="020B0503020204020204" pitchFamily="34" charset="-122"/>
                <a:ea typeface="微软雅黑" panose="020B0503020204020204" pitchFamily="34" charset="-122"/>
              </a:rPr>
              <a:t>int() </a:t>
            </a:r>
            <a:r>
              <a:rPr lang="zh-CN" altLang="en-US" kern="0" spc="200">
                <a:latin typeface="微软雅黑" panose="020B0503020204020204" pitchFamily="34" charset="-122"/>
                <a:ea typeface="微软雅黑" panose="020B0503020204020204" pitchFamily="34" charset="-122"/>
              </a:rPr>
              <a:t>均用来做数据类型转换：</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int() </a:t>
            </a:r>
            <a:r>
              <a:rPr lang="zh-CN" altLang="en-US" kern="0" spc="200">
                <a:latin typeface="微软雅黑" panose="020B0503020204020204" pitchFamily="34" charset="-122"/>
                <a:ea typeface="微软雅黑" panose="020B0503020204020204" pitchFamily="34" charset="-122"/>
              </a:rPr>
              <a:t>用于将元素转化为整形；</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str() </a:t>
            </a:r>
            <a:r>
              <a:rPr lang="zh-CN" altLang="en-US" kern="0" spc="200">
                <a:latin typeface="微软雅黑" panose="020B0503020204020204" pitchFamily="34" charset="-122"/>
                <a:ea typeface="微软雅黑" panose="020B0503020204020204" pitchFamily="34" charset="-122"/>
              </a:rPr>
              <a:t>用于将元素转化为字符型。</a:t>
            </a:r>
            <a:endParaRPr lang="en-US" altLang="zh-CN"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791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inVertical)">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32" grpId="0"/>
      <p:bldP spid="31" grpId="0"/>
      <p:bldP spid="3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638309"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循环可以遍历任何序列的项目，如一个列表或字符串；</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for </a:t>
            </a:r>
            <a:r>
              <a:rPr lang="zh-CN" altLang="en-US" kern="0" spc="200">
                <a:latin typeface="微软雅黑" panose="020B0503020204020204" pitchFamily="34" charset="-122"/>
                <a:ea typeface="微软雅黑" panose="020B0503020204020204" pitchFamily="34" charset="-122"/>
              </a:rPr>
              <a:t>循环能够让代码反复的运行；</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A29C7CB5-7F86-4E7A-9BF3-1E68B2F2F68B}"/>
              </a:ext>
            </a:extLst>
          </p:cNvPr>
          <p:cNvSpPr txBox="1"/>
          <p:nvPr/>
        </p:nvSpPr>
        <p:spPr>
          <a:xfrm>
            <a:off x="2541454" y="2756078"/>
            <a:ext cx="4970970" cy="295189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变量 </a:t>
            </a:r>
            <a:r>
              <a:rPr lang="en-US" altLang="zh-CN" kern="0" spc="200">
                <a:latin typeface="微软雅黑" panose="020B0503020204020204" pitchFamily="34" charset="-122"/>
                <a:ea typeface="微软雅黑" panose="020B0503020204020204" pitchFamily="34" charset="-122"/>
              </a:rPr>
              <a:t>in </a:t>
            </a:r>
            <a:r>
              <a:rPr lang="zh-CN" altLang="en-US" kern="0" spc="200">
                <a:latin typeface="微软雅黑" panose="020B0503020204020204" pitchFamily="34" charset="-122"/>
                <a:ea typeface="微软雅黑" panose="020B0503020204020204" pitchFamily="34" charset="-122"/>
              </a:rPr>
              <a:t>可迭代的对象</a:t>
            </a:r>
            <a:r>
              <a:rPr lang="en-US" altLang="zh-CN" kern="0" spc="200">
                <a:latin typeface="微软雅黑" panose="020B0503020204020204" pitchFamily="34" charset="-122"/>
                <a:ea typeface="微软雅黑" panose="020B0503020204020204" pitchFamily="34" charset="-122"/>
              </a:rPr>
              <a:t>:</a:t>
            </a: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a:p>
            <a:pPr>
              <a:lnSpc>
                <a:spcPct val="150000"/>
              </a:lnSpc>
            </a:pPr>
            <a:endParaRPr lang="en-US" altLang="zh-CN" kern="0" spc="20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for</a:t>
            </a:r>
            <a:r>
              <a:rPr lang="zh-CN" altLang="en-US" kern="0" spc="200">
                <a:latin typeface="微软雅黑" panose="020B0503020204020204" pitchFamily="34" charset="-122"/>
                <a:ea typeface="微软雅黑" panose="020B0503020204020204" pitchFamily="34" charset="-122"/>
              </a:rPr>
              <a:t>主要用于遍历数据而提出，</a:t>
            </a:r>
            <a:r>
              <a:rPr lang="en-US" altLang="zh-CN" kern="0" spc="200">
                <a:latin typeface="微软雅黑" panose="020B0503020204020204" pitchFamily="34" charset="-122"/>
                <a:ea typeface="微软雅黑" panose="020B0503020204020204" pitchFamily="34" charset="-122"/>
              </a:rPr>
              <a:t>while</a:t>
            </a:r>
            <a:r>
              <a:rPr lang="zh-CN" altLang="en-US" kern="0" spc="200">
                <a:latin typeface="微软雅黑" panose="020B0503020204020204" pitchFamily="34" charset="-122"/>
                <a:ea typeface="微软雅黑" panose="020B0503020204020204" pitchFamily="34" charset="-122"/>
              </a:rPr>
              <a:t>在遍历数据时，有局限性。</a:t>
            </a:r>
          </a:p>
        </p:txBody>
      </p:sp>
    </p:spTree>
    <p:extLst>
      <p:ext uri="{BB962C8B-B14F-4D97-AF65-F5344CB8AC3E}">
        <p14:creationId xmlns:p14="http://schemas.microsoft.com/office/powerpoint/2010/main" val="170441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638309"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循环可迭代容器类型数据；</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文本框 31">
            <a:extLst>
              <a:ext uri="{FF2B5EF4-FFF2-40B4-BE49-F238E27FC236}">
                <a16:creationId xmlns:a16="http://schemas.microsoft.com/office/drawing/2014/main" id="{E7BE48D9-7127-4B87-B5FD-A349E1714A1E}"/>
              </a:ext>
            </a:extLst>
          </p:cNvPr>
          <p:cNvSpPr txBox="1"/>
          <p:nvPr/>
        </p:nvSpPr>
        <p:spPr>
          <a:xfrm>
            <a:off x="966626" y="2561908"/>
            <a:ext cx="6096000" cy="3784049"/>
          </a:xfrm>
          <a:prstGeom prst="rect">
            <a:avLst/>
          </a:prstGeom>
          <a:noFill/>
        </p:spPr>
        <p:txBody>
          <a:bodyPr wrap="square">
            <a:spAutoFit/>
          </a:bodyPr>
          <a:lstStyle/>
          <a:p>
            <a:pPr>
              <a:lnSpc>
                <a:spcPct val="150000"/>
              </a:lnSpc>
            </a:pPr>
            <a:r>
              <a:rPr lang="en-US" altLang="zh-CN" b="0">
                <a:solidFill>
                  <a:srgbClr val="008000"/>
                </a:solidFill>
                <a:effectLst/>
                <a:latin typeface="Hack" panose="020B0609030202020204" pitchFamily="49" charset="0"/>
              </a:rPr>
              <a:t># </a:t>
            </a:r>
            <a:r>
              <a:rPr lang="zh-CN" altLang="en-US" b="0">
                <a:solidFill>
                  <a:srgbClr val="008000"/>
                </a:solidFill>
                <a:effectLst/>
                <a:latin typeface="Hack" panose="020B0609030202020204" pitchFamily="49" charset="0"/>
              </a:rPr>
              <a:t>遍历字符串</a:t>
            </a:r>
            <a:endParaRPr lang="zh-CN" altLang="en-US"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container = </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雷霆嘎巴</a:t>
            </a:r>
            <a:r>
              <a:rPr lang="en-US" altLang="zh-CN" b="0">
                <a:solidFill>
                  <a:srgbClr val="A31515"/>
                </a:solidFill>
                <a:effectLst/>
                <a:latin typeface="Hack" panose="020B0609030202020204" pitchFamily="49" charset="0"/>
              </a:rPr>
              <a:t>,ZBC,</a:t>
            </a:r>
            <a:r>
              <a:rPr lang="zh-CN" altLang="en-US" b="0">
                <a:solidFill>
                  <a:srgbClr val="A31515"/>
                </a:solidFill>
                <a:effectLst/>
                <a:latin typeface="Hack" panose="020B0609030202020204" pitchFamily="49" charset="0"/>
              </a:rPr>
              <a:t>无情哈拉少</a:t>
            </a:r>
            <a:r>
              <a:rPr lang="en-US" altLang="zh-CN" b="0">
                <a:solidFill>
                  <a:srgbClr val="A31515"/>
                </a:solidFill>
                <a:effectLst/>
                <a:latin typeface="Hack" panose="020B0609030202020204" pitchFamily="49" charset="0"/>
              </a:rPr>
              <a:t>"</a:t>
            </a:r>
            <a:endParaRPr lang="zh-CN" altLang="en-US"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pPr>
              <a:lnSpc>
                <a:spcPct val="150000"/>
              </a:lnSpc>
            </a:pPr>
            <a:r>
              <a:rPr lang="en-US" altLang="zh-CN" b="0">
                <a:solidFill>
                  <a:srgbClr val="000000"/>
                </a:solidFill>
                <a:effectLst/>
                <a:latin typeface="Hack" panose="020B0609030202020204" pitchFamily="49" charset="0"/>
              </a:rPr>
              <a:t>    print(i)</a:t>
            </a:r>
          </a:p>
          <a:p>
            <a:pPr>
              <a:lnSpc>
                <a:spcPct val="150000"/>
              </a:lnSpc>
            </a:pPr>
            <a:br>
              <a:rPr lang="en-US" altLang="zh-CN" b="0">
                <a:solidFill>
                  <a:srgbClr val="000000"/>
                </a:solidFill>
                <a:effectLst/>
                <a:latin typeface="Hack" panose="020B0609030202020204" pitchFamily="49" charset="0"/>
              </a:rPr>
            </a:br>
            <a:r>
              <a:rPr lang="en-US" altLang="zh-CN" b="0">
                <a:solidFill>
                  <a:srgbClr val="008000"/>
                </a:solidFill>
                <a:effectLst/>
                <a:latin typeface="Hack" panose="020B0609030202020204" pitchFamily="49" charset="0"/>
              </a:rPr>
              <a:t># </a:t>
            </a:r>
            <a:r>
              <a:rPr lang="zh-CN" altLang="en-US" b="0">
                <a:solidFill>
                  <a:srgbClr val="008000"/>
                </a:solidFill>
                <a:effectLst/>
                <a:latin typeface="Hack" panose="020B0609030202020204" pitchFamily="49" charset="0"/>
              </a:rPr>
              <a:t>遍历列表</a:t>
            </a:r>
            <a:endParaRPr lang="zh-CN" altLang="en-US"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container = [</a:t>
            </a:r>
            <a:r>
              <a:rPr lang="en-US" altLang="zh-CN" b="0">
                <a:solidFill>
                  <a:srgbClr val="A31515"/>
                </a:solidFill>
                <a:effectLst/>
                <a:latin typeface="Hack" panose="020B0609030202020204" pitchFamily="49" charset="0"/>
              </a:rPr>
              <a:t>"111"</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"222"</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"333"</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"444"</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pPr>
              <a:lnSpc>
                <a:spcPct val="150000"/>
              </a:lnSpc>
            </a:pPr>
            <a:r>
              <a:rPr lang="en-US" altLang="zh-CN" b="0">
                <a:solidFill>
                  <a:srgbClr val="000000"/>
                </a:solidFill>
                <a:effectLst/>
                <a:latin typeface="Hack" panose="020B0609030202020204" pitchFamily="49" charset="0"/>
              </a:rPr>
              <a:t>    print(i)</a:t>
            </a:r>
          </a:p>
        </p:txBody>
      </p:sp>
      <p:pic>
        <p:nvPicPr>
          <p:cNvPr id="7" name="图片 6">
            <a:extLst>
              <a:ext uri="{FF2B5EF4-FFF2-40B4-BE49-F238E27FC236}">
                <a16:creationId xmlns:a16="http://schemas.microsoft.com/office/drawing/2014/main" id="{CB07AC7C-FACF-4983-BADA-55E43DC935A1}"/>
              </a:ext>
            </a:extLst>
          </p:cNvPr>
          <p:cNvPicPr>
            <a:picLocks noChangeAspect="1"/>
          </p:cNvPicPr>
          <p:nvPr/>
        </p:nvPicPr>
        <p:blipFill>
          <a:blip r:embed="rId5"/>
          <a:stretch>
            <a:fillRect/>
          </a:stretch>
        </p:blipFill>
        <p:spPr>
          <a:xfrm>
            <a:off x="7305752" y="2460759"/>
            <a:ext cx="1309330" cy="3742708"/>
          </a:xfrm>
          <a:prstGeom prst="rect">
            <a:avLst/>
          </a:prstGeom>
        </p:spPr>
      </p:pic>
      <p:pic>
        <p:nvPicPr>
          <p:cNvPr id="10" name="图片 9">
            <a:extLst>
              <a:ext uri="{FF2B5EF4-FFF2-40B4-BE49-F238E27FC236}">
                <a16:creationId xmlns:a16="http://schemas.microsoft.com/office/drawing/2014/main" id="{B66196EC-4BC6-4331-A2BA-E44946AC7484}"/>
              </a:ext>
            </a:extLst>
          </p:cNvPr>
          <p:cNvPicPr>
            <a:picLocks noChangeAspect="1"/>
          </p:cNvPicPr>
          <p:nvPr/>
        </p:nvPicPr>
        <p:blipFill>
          <a:blip r:embed="rId6"/>
          <a:stretch>
            <a:fillRect/>
          </a:stretch>
        </p:blipFill>
        <p:spPr>
          <a:xfrm>
            <a:off x="9653963" y="3569021"/>
            <a:ext cx="894646" cy="1173308"/>
          </a:xfrm>
          <a:prstGeom prst="rect">
            <a:avLst/>
          </a:prstGeom>
        </p:spPr>
      </p:pic>
    </p:spTree>
    <p:extLst>
      <p:ext uri="{BB962C8B-B14F-4D97-AF65-F5344CB8AC3E}">
        <p14:creationId xmlns:p14="http://schemas.microsoft.com/office/powerpoint/2010/main" val="4829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638309"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循环可迭代容器类型数据；</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2B5B1998-29E1-44EB-B210-E22AE4BA07A6}"/>
              </a:ext>
            </a:extLst>
          </p:cNvPr>
          <p:cNvSpPr txBox="1"/>
          <p:nvPr/>
        </p:nvSpPr>
        <p:spPr>
          <a:xfrm>
            <a:off x="966626" y="2629514"/>
            <a:ext cx="6096000" cy="3693319"/>
          </a:xfrm>
          <a:prstGeom prst="rect">
            <a:avLst/>
          </a:prstGeom>
          <a:noFill/>
        </p:spPr>
        <p:txBody>
          <a:bodyPr wrap="square">
            <a:spAutoFit/>
          </a:bodyPr>
          <a:lstStyle/>
          <a:p>
            <a:r>
              <a:rPr lang="en-US" altLang="zh-CN" b="0">
                <a:solidFill>
                  <a:srgbClr val="008000"/>
                </a:solidFill>
                <a:effectLst/>
                <a:latin typeface="Hack" panose="020B0609030202020204" pitchFamily="49" charset="0"/>
              </a:rPr>
              <a:t># </a:t>
            </a:r>
            <a:r>
              <a:rPr lang="zh-CN" altLang="en-US" b="0">
                <a:solidFill>
                  <a:srgbClr val="008000"/>
                </a:solidFill>
                <a:effectLst/>
                <a:latin typeface="Hack" panose="020B0609030202020204" pitchFamily="49" charset="0"/>
              </a:rPr>
              <a:t>遍历元组</a:t>
            </a:r>
            <a:endParaRPr lang="zh-CN" altLang="en-US"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container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45</a:t>
            </a:r>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r>
              <a:rPr lang="en-US" altLang="zh-CN" b="0">
                <a:solidFill>
                  <a:srgbClr val="000000"/>
                </a:solidFill>
                <a:effectLst/>
                <a:latin typeface="Hack" panose="020B0609030202020204" pitchFamily="49" charset="0"/>
              </a:rPr>
              <a:t>    print(i)</a:t>
            </a:r>
          </a:p>
          <a:p>
            <a:br>
              <a:rPr lang="en-US" altLang="zh-CN" b="0">
                <a:solidFill>
                  <a:srgbClr val="000000"/>
                </a:solidFill>
                <a:effectLst/>
                <a:latin typeface="Hack" panose="020B0609030202020204" pitchFamily="49" charset="0"/>
              </a:rPr>
            </a:br>
            <a:r>
              <a:rPr lang="en-US" altLang="zh-CN" b="0">
                <a:solidFill>
                  <a:srgbClr val="008000"/>
                </a:solidFill>
                <a:effectLst/>
                <a:latin typeface="Hack" panose="020B0609030202020204" pitchFamily="49" charset="0"/>
              </a:rPr>
              <a:t># </a:t>
            </a:r>
            <a:r>
              <a:rPr lang="zh-CN" altLang="en-US" b="0">
                <a:solidFill>
                  <a:srgbClr val="008000"/>
                </a:solidFill>
                <a:effectLst/>
                <a:latin typeface="Hack" panose="020B0609030202020204" pitchFamily="49" charset="0"/>
              </a:rPr>
              <a:t>遍历字典</a:t>
            </a:r>
            <a:r>
              <a:rPr lang="en-US" altLang="zh-CN" b="0">
                <a:solidFill>
                  <a:srgbClr val="008000"/>
                </a:solidFill>
                <a:effectLst/>
                <a:latin typeface="Hack" panose="020B0609030202020204" pitchFamily="49" charset="0"/>
              </a:rPr>
              <a:t>(</a:t>
            </a:r>
            <a:r>
              <a:rPr lang="zh-CN" altLang="en-US" b="0">
                <a:solidFill>
                  <a:srgbClr val="008000"/>
                </a:solidFill>
                <a:effectLst/>
                <a:latin typeface="Hack" panose="020B0609030202020204" pitchFamily="49" charset="0"/>
              </a:rPr>
              <a:t>遍历字典时，只遍历键</a:t>
            </a:r>
            <a:r>
              <a:rPr lang="en-US" altLang="zh-CN" b="0">
                <a:solidFill>
                  <a:srgbClr val="008000"/>
                </a:solidFill>
                <a:effectLst/>
                <a:latin typeface="Hack" panose="020B0609030202020204" pitchFamily="49" charset="0"/>
              </a:rPr>
              <a:t>)</a:t>
            </a:r>
            <a:endParaRPr lang="zh-CN" altLang="en-US"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container = {</a:t>
            </a:r>
          </a:p>
          <a:p>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"str1"</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"111"</a:t>
            </a:r>
            <a:r>
              <a:rPr lang="en-US" altLang="zh-CN" b="0">
                <a:solidFill>
                  <a:srgbClr val="000000"/>
                </a:solidFill>
                <a:effectLst/>
                <a:latin typeface="Hack" panose="020B0609030202020204" pitchFamily="49" charset="0"/>
              </a:rPr>
              <a:t>, </a:t>
            </a:r>
          </a:p>
          <a:p>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"str2"</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"222"</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"str3"</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"333"</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a:t>
            </a:r>
          </a:p>
          <a:p>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r>
              <a:rPr lang="en-US" altLang="zh-CN" b="0">
                <a:solidFill>
                  <a:srgbClr val="000000"/>
                </a:solidFill>
                <a:effectLst/>
                <a:latin typeface="Hack" panose="020B0609030202020204" pitchFamily="49" charset="0"/>
              </a:rPr>
              <a:t>    print(container[i])</a:t>
            </a:r>
          </a:p>
        </p:txBody>
      </p:sp>
      <p:pic>
        <p:nvPicPr>
          <p:cNvPr id="8" name="图片 7">
            <a:extLst>
              <a:ext uri="{FF2B5EF4-FFF2-40B4-BE49-F238E27FC236}">
                <a16:creationId xmlns:a16="http://schemas.microsoft.com/office/drawing/2014/main" id="{36B92822-B81A-4BA3-9208-E8166942C474}"/>
              </a:ext>
            </a:extLst>
          </p:cNvPr>
          <p:cNvPicPr>
            <a:picLocks noChangeAspect="1"/>
          </p:cNvPicPr>
          <p:nvPr/>
        </p:nvPicPr>
        <p:blipFill rotWithShape="1">
          <a:blip r:embed="rId5"/>
          <a:srcRect t="3057"/>
          <a:stretch/>
        </p:blipFill>
        <p:spPr>
          <a:xfrm>
            <a:off x="5813751" y="3263153"/>
            <a:ext cx="2256126" cy="1986502"/>
          </a:xfrm>
          <a:prstGeom prst="rect">
            <a:avLst/>
          </a:prstGeom>
        </p:spPr>
      </p:pic>
      <p:pic>
        <p:nvPicPr>
          <p:cNvPr id="12" name="图片 11">
            <a:extLst>
              <a:ext uri="{FF2B5EF4-FFF2-40B4-BE49-F238E27FC236}">
                <a16:creationId xmlns:a16="http://schemas.microsoft.com/office/drawing/2014/main" id="{72C95485-95E0-48A3-B1B7-B8463D46A5C9}"/>
              </a:ext>
            </a:extLst>
          </p:cNvPr>
          <p:cNvPicPr>
            <a:picLocks noChangeAspect="1"/>
          </p:cNvPicPr>
          <p:nvPr/>
        </p:nvPicPr>
        <p:blipFill>
          <a:blip r:embed="rId6"/>
          <a:stretch>
            <a:fillRect/>
          </a:stretch>
        </p:blipFill>
        <p:spPr>
          <a:xfrm>
            <a:off x="8851504" y="3819785"/>
            <a:ext cx="1475262" cy="1429870"/>
          </a:xfrm>
          <a:prstGeom prst="rect">
            <a:avLst/>
          </a:prstGeom>
        </p:spPr>
      </p:pic>
    </p:spTree>
    <p:extLst>
      <p:ext uri="{BB962C8B-B14F-4D97-AF65-F5344CB8AC3E}">
        <p14:creationId xmlns:p14="http://schemas.microsoft.com/office/powerpoint/2010/main" val="412580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638309"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循环可迭代容器类型数据；</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文本框 31">
            <a:extLst>
              <a:ext uri="{FF2B5EF4-FFF2-40B4-BE49-F238E27FC236}">
                <a16:creationId xmlns:a16="http://schemas.microsoft.com/office/drawing/2014/main" id="{BCBADD9F-CD47-4980-A117-762724D76424}"/>
              </a:ext>
            </a:extLst>
          </p:cNvPr>
          <p:cNvSpPr txBox="1"/>
          <p:nvPr/>
        </p:nvSpPr>
        <p:spPr>
          <a:xfrm>
            <a:off x="732193" y="2409915"/>
            <a:ext cx="7891854" cy="4199548"/>
          </a:xfrm>
          <a:prstGeom prst="rect">
            <a:avLst/>
          </a:prstGeom>
          <a:noFill/>
        </p:spPr>
        <p:txBody>
          <a:bodyPr wrap="square">
            <a:spAutoFit/>
          </a:bodyPr>
          <a:lstStyle/>
          <a:p>
            <a:pPr>
              <a:lnSpc>
                <a:spcPct val="150000"/>
              </a:lnSpc>
            </a:pPr>
            <a:r>
              <a:rPr lang="en-US" altLang="zh-CN" b="0">
                <a:solidFill>
                  <a:srgbClr val="008000"/>
                </a:solidFill>
                <a:effectLst/>
                <a:latin typeface="Hack" panose="020B0609030202020204" pitchFamily="49" charset="0"/>
              </a:rPr>
              <a:t># </a:t>
            </a:r>
            <a:r>
              <a:rPr lang="zh-CN" altLang="en-US" b="0">
                <a:solidFill>
                  <a:srgbClr val="008000"/>
                </a:solidFill>
                <a:effectLst/>
                <a:latin typeface="Hack" panose="020B0609030202020204" pitchFamily="49" charset="0"/>
              </a:rPr>
              <a:t>遍历不等长的二级容器（两次循环）</a:t>
            </a:r>
            <a:endParaRPr lang="zh-CN" altLang="en-US"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container = [[</a:t>
            </a:r>
            <a:r>
              <a:rPr lang="en-US" altLang="zh-CN" b="0">
                <a:solidFill>
                  <a:srgbClr val="A31515"/>
                </a:solidFill>
                <a:effectLst/>
                <a:latin typeface="Hack" panose="020B0609030202020204" pitchFamily="49" charset="0"/>
              </a:rPr>
              <a:t>"111"</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"222"</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"333"</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"444"</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"555"</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"666"</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j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i:</a:t>
            </a:r>
          </a:p>
          <a:p>
            <a:pPr>
              <a:lnSpc>
                <a:spcPct val="150000"/>
              </a:lnSpc>
            </a:pPr>
            <a:r>
              <a:rPr lang="en-US" altLang="zh-CN" b="0">
                <a:solidFill>
                  <a:srgbClr val="000000"/>
                </a:solidFill>
                <a:effectLst/>
                <a:latin typeface="Hack" panose="020B0609030202020204" pitchFamily="49" charset="0"/>
              </a:rPr>
              <a:t>        print(j)</a:t>
            </a:r>
          </a:p>
          <a:p>
            <a:pPr>
              <a:lnSpc>
                <a:spcPct val="150000"/>
              </a:lnSpc>
            </a:pPr>
            <a:br>
              <a:rPr lang="en-US" altLang="zh-CN" b="0">
                <a:solidFill>
                  <a:srgbClr val="000000"/>
                </a:solidFill>
                <a:effectLst/>
                <a:latin typeface="Hack" panose="020B0609030202020204" pitchFamily="49" charset="0"/>
              </a:rPr>
            </a:br>
            <a:r>
              <a:rPr lang="en-US" altLang="zh-CN" b="0">
                <a:solidFill>
                  <a:srgbClr val="008000"/>
                </a:solidFill>
                <a:effectLst/>
                <a:latin typeface="Hack" panose="020B0609030202020204" pitchFamily="49" charset="0"/>
              </a:rPr>
              <a:t># </a:t>
            </a:r>
            <a:r>
              <a:rPr lang="zh-CN" altLang="en-US" b="0">
                <a:solidFill>
                  <a:srgbClr val="008000"/>
                </a:solidFill>
                <a:effectLst/>
                <a:latin typeface="Hack" panose="020B0609030202020204" pitchFamily="49" charset="0"/>
              </a:rPr>
              <a:t>遍历等长的二级容器</a:t>
            </a:r>
            <a:endParaRPr lang="zh-CN" altLang="en-US"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container = [(</a:t>
            </a:r>
            <a:r>
              <a:rPr lang="en-US" altLang="zh-CN" b="0">
                <a:solidFill>
                  <a:srgbClr val="A31515"/>
                </a:solidFill>
                <a:effectLst/>
                <a:latin typeface="Hack" panose="020B0609030202020204" pitchFamily="49" charset="0"/>
              </a:rPr>
              <a:t>"111"</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"222"</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"333"</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"444"</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"555"</a:t>
            </a:r>
            <a:r>
              <a:rPr lang="en-US" altLang="zh-CN" b="0">
                <a:solidFill>
                  <a:srgbClr val="000000"/>
                </a:solidFill>
                <a:effectLst/>
                <a:latin typeface="Hack" panose="020B0609030202020204" pitchFamily="49" charset="0"/>
              </a:rPr>
              <a:t>,</a:t>
            </a:r>
            <a:r>
              <a:rPr lang="en-US" altLang="zh-CN" b="0">
                <a:solidFill>
                  <a:srgbClr val="A31515"/>
                </a:solidFill>
                <a:effectLst/>
                <a:latin typeface="Hack" panose="020B0609030202020204" pitchFamily="49" charset="0"/>
              </a:rPr>
              <a:t>"666"</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a,b,c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pPr>
              <a:lnSpc>
                <a:spcPct val="150000"/>
              </a:lnSpc>
            </a:pPr>
            <a:r>
              <a:rPr lang="en-US" altLang="zh-CN" b="0">
                <a:solidFill>
                  <a:srgbClr val="000000"/>
                </a:solidFill>
                <a:effectLst/>
                <a:latin typeface="Hack" panose="020B0609030202020204" pitchFamily="49" charset="0"/>
              </a:rPr>
              <a:t>    print(a,b,c)</a:t>
            </a:r>
          </a:p>
        </p:txBody>
      </p:sp>
      <p:pic>
        <p:nvPicPr>
          <p:cNvPr id="7" name="图片 6">
            <a:extLst>
              <a:ext uri="{FF2B5EF4-FFF2-40B4-BE49-F238E27FC236}">
                <a16:creationId xmlns:a16="http://schemas.microsoft.com/office/drawing/2014/main" id="{D028E021-6905-4702-98BB-BB405CE37C17}"/>
              </a:ext>
            </a:extLst>
          </p:cNvPr>
          <p:cNvPicPr>
            <a:picLocks noChangeAspect="1"/>
          </p:cNvPicPr>
          <p:nvPr/>
        </p:nvPicPr>
        <p:blipFill>
          <a:blip r:embed="rId5"/>
          <a:stretch>
            <a:fillRect/>
          </a:stretch>
        </p:blipFill>
        <p:spPr>
          <a:xfrm>
            <a:off x="8890433" y="1810415"/>
            <a:ext cx="1659522" cy="3133062"/>
          </a:xfrm>
          <a:prstGeom prst="rect">
            <a:avLst/>
          </a:prstGeom>
        </p:spPr>
      </p:pic>
      <p:pic>
        <p:nvPicPr>
          <p:cNvPr id="11" name="图片 10">
            <a:extLst>
              <a:ext uri="{FF2B5EF4-FFF2-40B4-BE49-F238E27FC236}">
                <a16:creationId xmlns:a16="http://schemas.microsoft.com/office/drawing/2014/main" id="{33F096AA-A077-497D-854F-F7A709C6B2DF}"/>
              </a:ext>
            </a:extLst>
          </p:cNvPr>
          <p:cNvPicPr>
            <a:picLocks noChangeAspect="1"/>
          </p:cNvPicPr>
          <p:nvPr/>
        </p:nvPicPr>
        <p:blipFill>
          <a:blip r:embed="rId6"/>
          <a:stretch>
            <a:fillRect/>
          </a:stretch>
        </p:blipFill>
        <p:spPr>
          <a:xfrm>
            <a:off x="8890433" y="5846033"/>
            <a:ext cx="2587614" cy="578237"/>
          </a:xfrm>
          <a:prstGeom prst="rect">
            <a:avLst/>
          </a:prstGeom>
        </p:spPr>
      </p:pic>
    </p:spTree>
    <p:extLst>
      <p:ext uri="{BB962C8B-B14F-4D97-AF65-F5344CB8AC3E}">
        <p14:creationId xmlns:p14="http://schemas.microsoft.com/office/powerpoint/2010/main" val="334596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638309"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循环使用 </a:t>
            </a:r>
            <a:r>
              <a:rPr lang="en-US" altLang="zh-CN" kern="0" spc="200">
                <a:latin typeface="微软雅黑" panose="020B0503020204020204" pitchFamily="34" charset="-122"/>
                <a:ea typeface="微软雅黑" panose="020B0503020204020204" pitchFamily="34" charset="-122"/>
              </a:rPr>
              <a:t>break </a:t>
            </a:r>
            <a:r>
              <a:rPr lang="zh-CN" altLang="en-US" kern="0" spc="200">
                <a:latin typeface="微软雅黑" panose="020B0503020204020204" pitchFamily="34" charset="-122"/>
                <a:ea typeface="微软雅黑" panose="020B0503020204020204" pitchFamily="34" charset="-122"/>
              </a:rPr>
              <a:t>关键字；</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8A591113-EB49-4856-BE35-1D8EBED34A6C}"/>
              </a:ext>
            </a:extLst>
          </p:cNvPr>
          <p:cNvSpPr txBox="1"/>
          <p:nvPr/>
        </p:nvSpPr>
        <p:spPr>
          <a:xfrm>
            <a:off x="1504428" y="2965322"/>
            <a:ext cx="3847421" cy="2122056"/>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container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45</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break</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print(i)</a:t>
            </a:r>
          </a:p>
        </p:txBody>
      </p:sp>
      <p:pic>
        <p:nvPicPr>
          <p:cNvPr id="8" name="图片 7">
            <a:extLst>
              <a:ext uri="{FF2B5EF4-FFF2-40B4-BE49-F238E27FC236}">
                <a16:creationId xmlns:a16="http://schemas.microsoft.com/office/drawing/2014/main" id="{62A927C0-7714-4F4A-A392-7D37366F99C0}"/>
              </a:ext>
            </a:extLst>
          </p:cNvPr>
          <p:cNvPicPr>
            <a:picLocks noChangeAspect="1"/>
          </p:cNvPicPr>
          <p:nvPr/>
        </p:nvPicPr>
        <p:blipFill>
          <a:blip r:embed="rId5"/>
          <a:stretch>
            <a:fillRect/>
          </a:stretch>
        </p:blipFill>
        <p:spPr>
          <a:xfrm>
            <a:off x="6188779" y="3115641"/>
            <a:ext cx="1888421" cy="1064382"/>
          </a:xfrm>
          <a:prstGeom prst="rect">
            <a:avLst/>
          </a:prstGeom>
        </p:spPr>
      </p:pic>
      <p:sp>
        <p:nvSpPr>
          <p:cNvPr id="33" name="稻壳儿春秋广告/盗版必究        原创来源：http://chn.docer.com/works?userid=199329941#!/work_time">
            <a:extLst>
              <a:ext uri="{FF2B5EF4-FFF2-40B4-BE49-F238E27FC236}">
                <a16:creationId xmlns:a16="http://schemas.microsoft.com/office/drawing/2014/main" id="{B5752B31-4ED1-4B30-8E54-037D6B0D6B64}"/>
              </a:ext>
            </a:extLst>
          </p:cNvPr>
          <p:cNvSpPr txBox="1"/>
          <p:nvPr/>
        </p:nvSpPr>
        <p:spPr>
          <a:xfrm>
            <a:off x="5943600" y="4654147"/>
            <a:ext cx="5558118"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循环中使用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break</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 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循换中使用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break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是相同的；它们的作用也都和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scratch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中的“停止脚本” 积木完全相同。</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4052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308538" y="348548"/>
            <a:ext cx="1723549" cy="523220"/>
          </a:xfrm>
          <a:prstGeom prst="rect">
            <a:avLst/>
          </a:prstGeom>
          <a:noFill/>
        </p:spPr>
        <p:txBody>
          <a:bodyPr wrap="none" rtlCol="0">
            <a:spAutoFit/>
          </a:bodyPr>
          <a:lstStyle/>
          <a:p>
            <a:pPr algn="ct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流程控制</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流程和控制</a:t>
            </a:r>
          </a:p>
        </p:txBody>
      </p:sp>
      <p:sp>
        <p:nvSpPr>
          <p:cNvPr id="22" name="稻壳儿春秋广告/盗版必究        原创来源：http://chn.docer.com/works?userid=199329941#!/work_time"/>
          <p:cNvSpPr txBox="1"/>
          <p:nvPr/>
        </p:nvSpPr>
        <p:spPr>
          <a:xfrm>
            <a:off x="2541454" y="1537656"/>
            <a:ext cx="7478637" cy="915122"/>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流程：代码执行的过程；</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控制：</a:t>
            </a:r>
            <a:r>
              <a:rPr lang="zh-CN" altLang="en-US" kern="0" spc="200">
                <a:latin typeface="微软雅黑" panose="020B0503020204020204" pitchFamily="34" charset="-122"/>
                <a:ea typeface="微软雅黑" panose="020B0503020204020204" pitchFamily="34" charset="-122"/>
              </a:rPr>
              <a:t>对代码执行过程的一种把控</a:t>
            </a:r>
            <a:r>
              <a:rPr lang="zh-CN" altLang="en-US" sz="2000"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9FAE74D9-8441-4CE5-B735-008FDB0F2B9C}"/>
              </a:ext>
            </a:extLst>
          </p:cNvPr>
          <p:cNvPicPr>
            <a:picLocks noChangeAspect="1"/>
          </p:cNvPicPr>
          <p:nvPr/>
        </p:nvPicPr>
        <p:blipFill>
          <a:blip r:embed="rId5"/>
          <a:stretch>
            <a:fillRect/>
          </a:stretch>
        </p:blipFill>
        <p:spPr>
          <a:xfrm>
            <a:off x="2095573" y="3028892"/>
            <a:ext cx="3482642" cy="2834886"/>
          </a:xfrm>
          <a:prstGeom prst="rect">
            <a:avLst/>
          </a:prstGeom>
        </p:spPr>
      </p:pic>
      <p:pic>
        <p:nvPicPr>
          <p:cNvPr id="10" name="图片 9">
            <a:extLst>
              <a:ext uri="{FF2B5EF4-FFF2-40B4-BE49-F238E27FC236}">
                <a16:creationId xmlns:a16="http://schemas.microsoft.com/office/drawing/2014/main" id="{48958B4B-D2F1-4BA2-B10A-841B1324ABB1}"/>
              </a:ext>
            </a:extLst>
          </p:cNvPr>
          <p:cNvPicPr>
            <a:picLocks noChangeAspect="1"/>
          </p:cNvPicPr>
          <p:nvPr/>
        </p:nvPicPr>
        <p:blipFill>
          <a:blip r:embed="rId6"/>
          <a:stretch>
            <a:fillRect/>
          </a:stretch>
        </p:blipFill>
        <p:spPr>
          <a:xfrm>
            <a:off x="7002309" y="2847714"/>
            <a:ext cx="3017782" cy="3421677"/>
          </a:xfrm>
          <a:prstGeom prst="rect">
            <a:avLst/>
          </a:prstGeom>
        </p:spPr>
      </p:pic>
    </p:spTree>
    <p:extLst>
      <p:ext uri="{BB962C8B-B14F-4D97-AF65-F5344CB8AC3E}">
        <p14:creationId xmlns:p14="http://schemas.microsoft.com/office/powerpoint/2010/main" val="320887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a:t>
            </a:r>
          </a:p>
        </p:txBody>
      </p:sp>
      <p:sp>
        <p:nvSpPr>
          <p:cNvPr id="22" name="稻壳儿春秋广告/盗版必究        原创来源：http://chn.docer.com/works?userid=199329941#!/work_time"/>
          <p:cNvSpPr txBox="1"/>
          <p:nvPr/>
        </p:nvSpPr>
        <p:spPr>
          <a:xfrm>
            <a:off x="2541454" y="1537656"/>
            <a:ext cx="7638309"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循环使用 </a:t>
            </a:r>
            <a:r>
              <a:rPr lang="en-US" altLang="zh-CN" kern="0" spc="200">
                <a:latin typeface="微软雅黑" panose="020B0503020204020204" pitchFamily="34" charset="-122"/>
                <a:ea typeface="微软雅黑" panose="020B0503020204020204" pitchFamily="34" charset="-122"/>
              </a:rPr>
              <a:t>continue </a:t>
            </a:r>
            <a:r>
              <a:rPr lang="zh-CN" altLang="en-US" kern="0" spc="200">
                <a:latin typeface="微软雅黑" panose="020B0503020204020204" pitchFamily="34" charset="-122"/>
                <a:ea typeface="微软雅黑" panose="020B0503020204020204" pitchFamily="34" charset="-122"/>
              </a:rPr>
              <a:t>关键字；</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8A591113-EB49-4856-BE35-1D8EBED34A6C}"/>
              </a:ext>
            </a:extLst>
          </p:cNvPr>
          <p:cNvSpPr txBox="1"/>
          <p:nvPr/>
        </p:nvSpPr>
        <p:spPr>
          <a:xfrm>
            <a:off x="1504428" y="2965322"/>
            <a:ext cx="3847421" cy="2122056"/>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container = (</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2</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 </a:t>
            </a:r>
            <a:r>
              <a:rPr lang="en-US" altLang="zh-CN" b="0">
                <a:solidFill>
                  <a:srgbClr val="098658"/>
                </a:solidFill>
                <a:effectLst/>
                <a:latin typeface="Hack" panose="020B0609030202020204" pitchFamily="49" charset="0"/>
              </a:rPr>
              <a:t>45</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container:</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continue</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print(i)</a:t>
            </a:r>
          </a:p>
        </p:txBody>
      </p:sp>
      <p:sp>
        <p:nvSpPr>
          <p:cNvPr id="33" name="稻壳儿春秋广告/盗版必究        原创来源：http://chn.docer.com/works?userid=199329941#!/work_time">
            <a:extLst>
              <a:ext uri="{FF2B5EF4-FFF2-40B4-BE49-F238E27FC236}">
                <a16:creationId xmlns:a16="http://schemas.microsoft.com/office/drawing/2014/main" id="{B5752B31-4ED1-4B30-8E54-037D6B0D6B64}"/>
              </a:ext>
            </a:extLst>
          </p:cNvPr>
          <p:cNvSpPr txBox="1"/>
          <p:nvPr/>
        </p:nvSpPr>
        <p:spPr>
          <a:xfrm>
            <a:off x="5943600" y="4241771"/>
            <a:ext cx="5558118" cy="1705403"/>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for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循环中使用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 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while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循环中使用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continue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是相同的；它们的作用也都和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scratch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中的通过一层“如果</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否则</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”的判断积木，实现的效果完全相同。</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p:txBody>
      </p:sp>
      <p:pic>
        <p:nvPicPr>
          <p:cNvPr id="6" name="图片 5">
            <a:extLst>
              <a:ext uri="{FF2B5EF4-FFF2-40B4-BE49-F238E27FC236}">
                <a16:creationId xmlns:a16="http://schemas.microsoft.com/office/drawing/2014/main" id="{23683FB4-027D-4EF7-A750-269552DF10CD}"/>
              </a:ext>
            </a:extLst>
          </p:cNvPr>
          <p:cNvPicPr>
            <a:picLocks noChangeAspect="1"/>
          </p:cNvPicPr>
          <p:nvPr/>
        </p:nvPicPr>
        <p:blipFill>
          <a:blip r:embed="rId5"/>
          <a:stretch>
            <a:fillRect/>
          </a:stretch>
        </p:blipFill>
        <p:spPr>
          <a:xfrm>
            <a:off x="5943600" y="2836378"/>
            <a:ext cx="2804923" cy="1167455"/>
          </a:xfrm>
          <a:prstGeom prst="rect">
            <a:avLst/>
          </a:prstGeom>
        </p:spPr>
      </p:pic>
    </p:spTree>
    <p:extLst>
      <p:ext uri="{BB962C8B-B14F-4D97-AF65-F5344CB8AC3E}">
        <p14:creationId xmlns:p14="http://schemas.microsoft.com/office/powerpoint/2010/main" val="189691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range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对象</a:t>
            </a:r>
          </a:p>
        </p:txBody>
      </p:sp>
      <p:sp>
        <p:nvSpPr>
          <p:cNvPr id="22" name="稻壳儿春秋广告/盗版必究        原创来源：http://chn.docer.com/works?userid=199329941#!/work_time"/>
          <p:cNvSpPr txBox="1"/>
          <p:nvPr/>
        </p:nvSpPr>
        <p:spPr>
          <a:xfrm>
            <a:off x="2541454" y="1537656"/>
            <a:ext cx="7638309"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表达式：</a:t>
            </a:r>
            <a:r>
              <a:rPr lang="en-US" altLang="zh-CN" kern="0" spc="200">
                <a:latin typeface="微软雅黑" panose="020B0503020204020204" pitchFamily="34" charset="-122"/>
                <a:ea typeface="微软雅黑" panose="020B0503020204020204" pitchFamily="34" charset="-122"/>
              </a:rPr>
              <a:t>range(</a:t>
            </a:r>
            <a:r>
              <a:rPr lang="zh-CN" altLang="en-US" kern="0" spc="200">
                <a:latin typeface="微软雅黑" panose="020B0503020204020204" pitchFamily="34" charset="-122"/>
                <a:ea typeface="微软雅黑" panose="020B0503020204020204" pitchFamily="34" charset="-122"/>
              </a:rPr>
              <a:t>开始值</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结束值</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步长</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作用：生成从 开始值</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结束值 的序列；</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注意：结束值本身取不到，取到结束值之前的那个数；</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44CB9B52-E289-4151-A574-19F3ED14629F}"/>
              </a:ext>
            </a:extLst>
          </p:cNvPr>
          <p:cNvSpPr txBox="1"/>
          <p:nvPr/>
        </p:nvSpPr>
        <p:spPr>
          <a:xfrm>
            <a:off x="2541454" y="3426214"/>
            <a:ext cx="3555590" cy="2953053"/>
          </a:xfrm>
          <a:prstGeom prst="rect">
            <a:avLst/>
          </a:prstGeom>
          <a:noFill/>
        </p:spPr>
        <p:txBody>
          <a:bodyPr wrap="square">
            <a:spAutoFit/>
          </a:bodyPr>
          <a:lstStyle/>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8000"/>
                </a:solidFill>
                <a:effectLst/>
                <a:latin typeface="Hack" panose="020B0609030202020204" pitchFamily="49" charset="0"/>
              </a:rPr>
              <a:t># 0 1 2 3 4 5 6 7 8 9</a:t>
            </a:r>
            <a:endParaRPr lang="en-US" altLang="zh-CN" b="0">
              <a:solidFill>
                <a:srgbClr val="000000"/>
              </a:solidFill>
              <a:effectLst/>
              <a:latin typeface="Hack" panose="020B0609030202020204" pitchFamily="49" charset="0"/>
            </a:endParaRPr>
          </a:p>
          <a:p>
            <a:pPr>
              <a:lnSpc>
                <a:spcPct val="150000"/>
              </a:lnSpc>
            </a:pPr>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11</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8000"/>
                </a:solidFill>
                <a:effectLst/>
                <a:latin typeface="Hack" panose="020B0609030202020204" pitchFamily="49" charset="0"/>
              </a:rPr>
              <a:t># 3 4 5 6 7 8 9 10</a:t>
            </a:r>
            <a:endParaRPr lang="en-US" altLang="zh-CN" b="0">
              <a:solidFill>
                <a:srgbClr val="000000"/>
              </a:solidFill>
              <a:effectLst/>
              <a:latin typeface="Hack" panose="020B0609030202020204" pitchFamily="49" charset="0"/>
            </a:endParaRPr>
          </a:p>
        </p:txBody>
      </p:sp>
      <p:sp>
        <p:nvSpPr>
          <p:cNvPr id="36" name="文本框 35">
            <a:extLst>
              <a:ext uri="{FF2B5EF4-FFF2-40B4-BE49-F238E27FC236}">
                <a16:creationId xmlns:a16="http://schemas.microsoft.com/office/drawing/2014/main" id="{044037A2-9DB6-478F-9842-25A9F0532AFE}"/>
              </a:ext>
            </a:extLst>
          </p:cNvPr>
          <p:cNvSpPr txBox="1"/>
          <p:nvPr/>
        </p:nvSpPr>
        <p:spPr>
          <a:xfrm>
            <a:off x="7122978" y="3426214"/>
            <a:ext cx="3915546" cy="2953053"/>
          </a:xfrm>
          <a:prstGeom prst="rect">
            <a:avLst/>
          </a:prstGeom>
          <a:noFill/>
        </p:spPr>
        <p:txBody>
          <a:bodyPr wrap="square">
            <a:spAutoFit/>
          </a:bodyPr>
          <a:lstStyle/>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8000"/>
                </a:solidFill>
                <a:effectLst/>
                <a:latin typeface="Hack" panose="020B0609030202020204" pitchFamily="49" charset="0"/>
              </a:rPr>
              <a:t># 1 4 7</a:t>
            </a:r>
            <a:endParaRPr lang="en-US" altLang="zh-CN" b="0">
              <a:solidFill>
                <a:srgbClr val="000000"/>
              </a:solidFill>
              <a:effectLst/>
              <a:latin typeface="Hack" panose="020B0609030202020204" pitchFamily="49" charset="0"/>
            </a:endParaRPr>
          </a:p>
          <a:p>
            <a:pPr>
              <a:lnSpc>
                <a:spcPct val="150000"/>
              </a:lnSpc>
            </a:pPr>
            <a:br>
              <a:rPr lang="en-US" altLang="zh-CN" b="0">
                <a:solidFill>
                  <a:srgbClr val="000000"/>
                </a:solidFill>
                <a:effectLst/>
                <a:latin typeface="Hack" panose="020B0609030202020204" pitchFamily="49" charset="0"/>
              </a:rPr>
            </a:b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print(i)</a:t>
            </a:r>
          </a:p>
          <a:p>
            <a:pPr>
              <a:lnSpc>
                <a:spcPct val="150000"/>
              </a:lnSpc>
            </a:pPr>
            <a:r>
              <a:rPr lang="en-US" altLang="zh-CN" b="0">
                <a:solidFill>
                  <a:srgbClr val="008000"/>
                </a:solidFill>
                <a:effectLst/>
                <a:latin typeface="Hack" panose="020B0609030202020204" pitchFamily="49" charset="0"/>
              </a:rPr>
              <a:t># 10 9 8 7 6 5 4 3 2 1</a:t>
            </a:r>
            <a:endParaRPr lang="en-US" altLang="zh-CN" b="0">
              <a:solidFill>
                <a:srgbClr val="000000"/>
              </a:solidFill>
              <a:effectLst/>
              <a:latin typeface="Hack" panose="020B0609030202020204" pitchFamily="49" charset="0"/>
            </a:endParaRPr>
          </a:p>
        </p:txBody>
      </p:sp>
    </p:spTree>
    <p:extLst>
      <p:ext uri="{BB962C8B-B14F-4D97-AF65-F5344CB8AC3E}">
        <p14:creationId xmlns:p14="http://schemas.microsoft.com/office/powerpoint/2010/main" val="178127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4"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enumerate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对象</a:t>
            </a:r>
          </a:p>
        </p:txBody>
      </p:sp>
      <p:sp>
        <p:nvSpPr>
          <p:cNvPr id="22" name="稻壳儿春秋广告/盗版必究        原创来源：http://chn.docer.com/works?userid=199329941#!/work_time"/>
          <p:cNvSpPr txBox="1"/>
          <p:nvPr/>
        </p:nvSpPr>
        <p:spPr>
          <a:xfrm>
            <a:off x="2541454" y="1537656"/>
            <a:ext cx="7638309"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表达式：</a:t>
            </a:r>
            <a:r>
              <a:rPr lang="en-US" altLang="zh-CN" kern="0" spc="200">
                <a:latin typeface="微软雅黑" panose="020B0503020204020204" pitchFamily="34" charset="-122"/>
                <a:ea typeface="微软雅黑" panose="020B0503020204020204" pitchFamily="34" charset="-122"/>
              </a:rPr>
              <a:t>enumerate(</a:t>
            </a:r>
            <a:r>
              <a:rPr lang="zh-CN" altLang="en-US" kern="0" spc="200">
                <a:latin typeface="微软雅黑" panose="020B0503020204020204" pitchFamily="34" charset="-122"/>
                <a:ea typeface="微软雅黑" panose="020B0503020204020204" pitchFamily="34" charset="-122"/>
              </a:rPr>
              <a:t>迭代对象，</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下标起始位置</a:t>
            </a:r>
            <a:r>
              <a:rPr lang="en-US" altLang="zh-CN" kern="0" spc="200">
                <a:latin typeface="微软雅黑" panose="020B0503020204020204" pitchFamily="34" charset="-122"/>
                <a:ea typeface="微软雅黑" panose="020B0503020204020204" pitchFamily="34" charset="-122"/>
              </a:rPr>
              <a:t>]) </a:t>
            </a: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作用：将一个可遍历的数据对象</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如列表、元组或字符串</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组合为一个索引序列，同时列出数据和数据下标。</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文本框 30">
            <a:extLst>
              <a:ext uri="{FF2B5EF4-FFF2-40B4-BE49-F238E27FC236}">
                <a16:creationId xmlns:a16="http://schemas.microsoft.com/office/drawing/2014/main" id="{7058395B-8674-49DE-BD61-57A8EB394869}"/>
              </a:ext>
            </a:extLst>
          </p:cNvPr>
          <p:cNvSpPr txBox="1"/>
          <p:nvPr/>
        </p:nvSpPr>
        <p:spPr>
          <a:xfrm>
            <a:off x="732193" y="5014764"/>
            <a:ext cx="6096000" cy="1291059"/>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seq = [</a:t>
            </a:r>
            <a:r>
              <a:rPr lang="en-US" altLang="zh-CN" b="0">
                <a:solidFill>
                  <a:srgbClr val="A31515"/>
                </a:solidFill>
                <a:effectLst/>
                <a:latin typeface="Hack" panose="020B0609030202020204" pitchFamily="49" charset="0"/>
              </a:rPr>
              <a:t>'baidu'</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'google'</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'bing'</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'sogou'</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index, element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enumerate(seq):</a:t>
            </a:r>
          </a:p>
          <a:p>
            <a:pPr>
              <a:lnSpc>
                <a:spcPct val="150000"/>
              </a:lnSpc>
            </a:pPr>
            <a:r>
              <a:rPr lang="en-US" altLang="zh-CN" b="0">
                <a:solidFill>
                  <a:srgbClr val="000000"/>
                </a:solidFill>
                <a:effectLst/>
                <a:latin typeface="Hack" panose="020B0609030202020204" pitchFamily="49" charset="0"/>
              </a:rPr>
              <a:t>    print(index, element)</a:t>
            </a:r>
          </a:p>
        </p:txBody>
      </p:sp>
      <p:pic>
        <p:nvPicPr>
          <p:cNvPr id="10" name="图片 9">
            <a:extLst>
              <a:ext uri="{FF2B5EF4-FFF2-40B4-BE49-F238E27FC236}">
                <a16:creationId xmlns:a16="http://schemas.microsoft.com/office/drawing/2014/main" id="{29BD17DE-975B-409B-A6BA-08FA8EB82D19}"/>
              </a:ext>
            </a:extLst>
          </p:cNvPr>
          <p:cNvPicPr>
            <a:picLocks noChangeAspect="1"/>
          </p:cNvPicPr>
          <p:nvPr/>
        </p:nvPicPr>
        <p:blipFill>
          <a:blip r:embed="rId5"/>
          <a:stretch>
            <a:fillRect/>
          </a:stretch>
        </p:blipFill>
        <p:spPr>
          <a:xfrm>
            <a:off x="7438604" y="5014764"/>
            <a:ext cx="3804719" cy="1465630"/>
          </a:xfrm>
          <a:prstGeom prst="rect">
            <a:avLst/>
          </a:prstGeom>
        </p:spPr>
      </p:pic>
      <p:pic>
        <p:nvPicPr>
          <p:cNvPr id="15" name="图片 14">
            <a:extLst>
              <a:ext uri="{FF2B5EF4-FFF2-40B4-BE49-F238E27FC236}">
                <a16:creationId xmlns:a16="http://schemas.microsoft.com/office/drawing/2014/main" id="{8A9398E6-E62D-4692-A759-B3F55858A71B}"/>
              </a:ext>
            </a:extLst>
          </p:cNvPr>
          <p:cNvPicPr>
            <a:picLocks noChangeAspect="1"/>
          </p:cNvPicPr>
          <p:nvPr/>
        </p:nvPicPr>
        <p:blipFill>
          <a:blip r:embed="rId6"/>
          <a:stretch>
            <a:fillRect/>
          </a:stretch>
        </p:blipFill>
        <p:spPr>
          <a:xfrm>
            <a:off x="7438604" y="3150713"/>
            <a:ext cx="3336972" cy="1310953"/>
          </a:xfrm>
          <a:prstGeom prst="rect">
            <a:avLst/>
          </a:prstGeom>
        </p:spPr>
      </p:pic>
      <p:sp>
        <p:nvSpPr>
          <p:cNvPr id="35" name="文本框 34">
            <a:extLst>
              <a:ext uri="{FF2B5EF4-FFF2-40B4-BE49-F238E27FC236}">
                <a16:creationId xmlns:a16="http://schemas.microsoft.com/office/drawing/2014/main" id="{9CDF3E99-3CD4-4CB8-A683-438E37DA1013}"/>
              </a:ext>
            </a:extLst>
          </p:cNvPr>
          <p:cNvSpPr txBox="1"/>
          <p:nvPr/>
        </p:nvSpPr>
        <p:spPr>
          <a:xfrm>
            <a:off x="732193" y="3230786"/>
            <a:ext cx="6096000" cy="1291059"/>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seq = [</a:t>
            </a:r>
            <a:r>
              <a:rPr lang="en-US" altLang="zh-CN" b="0">
                <a:solidFill>
                  <a:srgbClr val="A31515"/>
                </a:solidFill>
                <a:effectLst/>
                <a:latin typeface="Hack" panose="020B0609030202020204" pitchFamily="49" charset="0"/>
              </a:rPr>
              <a:t>'baidu'</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'google'</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'bing'</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'sogou'</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element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seq:</a:t>
            </a:r>
          </a:p>
          <a:p>
            <a:pPr>
              <a:lnSpc>
                <a:spcPct val="150000"/>
              </a:lnSpc>
            </a:pPr>
            <a:r>
              <a:rPr lang="en-US" altLang="zh-CN" b="0">
                <a:solidFill>
                  <a:srgbClr val="000000"/>
                </a:solidFill>
                <a:effectLst/>
                <a:latin typeface="Hack" panose="020B0609030202020204" pitchFamily="49" charset="0"/>
              </a:rPr>
              <a:t>    print(element)</a:t>
            </a:r>
          </a:p>
        </p:txBody>
      </p:sp>
    </p:spTree>
    <p:extLst>
      <p:ext uri="{BB962C8B-B14F-4D97-AF65-F5344CB8AC3E}">
        <p14:creationId xmlns:p14="http://schemas.microsoft.com/office/powerpoint/2010/main" val="21473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2587413" y="2051204"/>
            <a:ext cx="1703193" cy="1624612"/>
          </a:xfrm>
          <a:prstGeom prst="rect">
            <a:avLst/>
          </a:prstGeom>
        </p:spPr>
      </p:pic>
      <p:sp>
        <p:nvSpPr>
          <p:cNvPr id="32" name="稻壳儿春秋广告/盗版必究        原创来源：http://chn.docer.com/works?userid=199329941#!/work_time">
            <a:extLst>
              <a:ext uri="{FF2B5EF4-FFF2-40B4-BE49-F238E27FC236}">
                <a16:creationId xmlns:a16="http://schemas.microsoft.com/office/drawing/2014/main" id="{03AE22A8-2941-445A-9AE5-829BD377D9CC}"/>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pic>
        <p:nvPicPr>
          <p:cNvPr id="6" name="图片 5">
            <a:extLst>
              <a:ext uri="{FF2B5EF4-FFF2-40B4-BE49-F238E27FC236}">
                <a16:creationId xmlns:a16="http://schemas.microsoft.com/office/drawing/2014/main" id="{24D35F91-EC38-4930-8FB2-A0F18D794045}"/>
              </a:ext>
            </a:extLst>
          </p:cNvPr>
          <p:cNvPicPr>
            <a:picLocks noChangeAspect="1"/>
          </p:cNvPicPr>
          <p:nvPr/>
        </p:nvPicPr>
        <p:blipFill>
          <a:blip r:embed="rId6"/>
          <a:stretch>
            <a:fillRect/>
          </a:stretch>
        </p:blipFill>
        <p:spPr>
          <a:xfrm>
            <a:off x="1872164" y="3997500"/>
            <a:ext cx="8801863" cy="2400508"/>
          </a:xfrm>
          <a:prstGeom prst="rect">
            <a:avLst/>
          </a:prstGeom>
        </p:spPr>
      </p:pic>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4706757" y="2138501"/>
            <a:ext cx="4760913" cy="1411288"/>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4903607" y="2414726"/>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4995478" y="2659479"/>
            <a:ext cx="729069"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096000" y="2550269"/>
            <a:ext cx="3279592" cy="499624"/>
          </a:xfrm>
          <a:prstGeom prst="rect">
            <a:avLst/>
          </a:prstGeom>
          <a:noFill/>
        </p:spPr>
        <p:txBody>
          <a:bodyPr wrap="square" rtlCol="0">
            <a:spAutoFit/>
          </a:bodyPr>
          <a:lstStyle/>
          <a:p>
            <a:pPr>
              <a:lnSpc>
                <a:spcPct val="150000"/>
              </a:lnSpc>
            </a:pPr>
            <a:r>
              <a:rPr lang="zh-CN" altLang="en-US" sz="2000" spc="200">
                <a:latin typeface="微软雅黑" panose="020B0503020204020204" pitchFamily="34" charset="-122"/>
                <a:ea typeface="微软雅黑" panose="020B0503020204020204" pitchFamily="34" charset="-122"/>
                <a:cs typeface="851tegakizatsu" panose="02000600000000000000" pitchFamily="2" charset="-122"/>
              </a:rPr>
              <a:t>打印 </a:t>
            </a:r>
            <a:r>
              <a:rPr lang="en-US" altLang="zh-CN" sz="2000" spc="200">
                <a:latin typeface="微软雅黑" panose="020B0503020204020204" pitchFamily="34" charset="-122"/>
                <a:ea typeface="微软雅黑" panose="020B0503020204020204" pitchFamily="34" charset="-122"/>
                <a:cs typeface="851tegakizatsu" panose="02000600000000000000" pitchFamily="2" charset="-122"/>
              </a:rPr>
              <a:t>9 * 9 </a:t>
            </a:r>
            <a:r>
              <a:rPr lang="zh-CN" altLang="en-US" sz="2000" spc="200">
                <a:latin typeface="微软雅黑" panose="020B0503020204020204" pitchFamily="34" charset="-122"/>
                <a:ea typeface="微软雅黑" panose="020B0503020204020204" pitchFamily="34" charset="-122"/>
                <a:cs typeface="851tegakizatsu" panose="02000600000000000000" pitchFamily="2" charset="-122"/>
              </a:rPr>
              <a:t>乘法表。</a:t>
            </a:r>
          </a:p>
        </p:txBody>
      </p:sp>
    </p:spTree>
    <p:extLst>
      <p:ext uri="{BB962C8B-B14F-4D97-AF65-F5344CB8AC3E}">
        <p14:creationId xmlns:p14="http://schemas.microsoft.com/office/powerpoint/2010/main" val="192675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3053489"/>
            <a:ext cx="8223112" cy="2536400"/>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按行打印；</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每行打印的表达式的个数和行号是相同的；</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3. </a:t>
            </a:r>
            <a:r>
              <a:rPr lang="zh-CN" altLang="en-US" kern="0" spc="200">
                <a:latin typeface="微软雅黑" panose="020B0503020204020204" pitchFamily="34" charset="-122"/>
                <a:ea typeface="微软雅黑" panose="020B0503020204020204" pitchFamily="34" charset="-122"/>
              </a:rPr>
              <a:t>所以，共需两重循环：</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外层循环 </a:t>
            </a:r>
            <a:r>
              <a:rPr lang="en-US" altLang="zh-CN" kern="0" spc="200">
                <a:latin typeface="微软雅黑" panose="020B0503020204020204" pitchFamily="34" charset="-122"/>
                <a:ea typeface="微软雅黑" panose="020B0503020204020204" pitchFamily="34" charset="-122"/>
              </a:rPr>
              <a:t>9 </a:t>
            </a:r>
            <a:r>
              <a:rPr lang="zh-CN" altLang="en-US" kern="0" spc="200">
                <a:latin typeface="微软雅黑" panose="020B0503020204020204" pitchFamily="34" charset="-122"/>
                <a:ea typeface="微软雅黑" panose="020B0503020204020204" pitchFamily="34" charset="-122"/>
              </a:rPr>
              <a:t>次，为打印 </a:t>
            </a:r>
            <a:r>
              <a:rPr lang="en-US" altLang="zh-CN" kern="0" spc="200">
                <a:latin typeface="微软雅黑" panose="020B0503020204020204" pitchFamily="34" charset="-122"/>
                <a:ea typeface="微软雅黑" panose="020B0503020204020204" pitchFamily="34" charset="-122"/>
              </a:rPr>
              <a:t>9 </a:t>
            </a:r>
            <a:r>
              <a:rPr lang="zh-CN" altLang="en-US" kern="0" spc="200">
                <a:latin typeface="微软雅黑" panose="020B0503020204020204" pitchFamily="34" charset="-122"/>
                <a:ea typeface="微软雅黑" panose="020B0503020204020204" pitchFamily="34" charset="-122"/>
              </a:rPr>
              <a:t>行</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内层循环 “行号”次，为打印每个表达式</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4. </a:t>
            </a:r>
            <a:r>
              <a:rPr lang="zh-CN" altLang="en-US" kern="0" spc="200">
                <a:latin typeface="微软雅黑" panose="020B0503020204020204" pitchFamily="34" charset="-122"/>
                <a:ea typeface="微软雅黑" panose="020B0503020204020204" pitchFamily="34" charset="-122"/>
              </a:rPr>
              <a:t>表达式的格式为：</a:t>
            </a:r>
            <a:r>
              <a:rPr lang="en-US" altLang="zh-CN"/>
              <a:t>%d*%d=%2d</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打印的步骤：</a:t>
            </a:r>
          </a:p>
        </p:txBody>
      </p:sp>
      <p:sp>
        <p:nvSpPr>
          <p:cNvPr id="23" name="稻壳儿春秋广告/盗版必究        原创来源：http://chn.docer.com/works?userid=199329941#!/work_time">
            <a:extLst>
              <a:ext uri="{FF2B5EF4-FFF2-40B4-BE49-F238E27FC236}">
                <a16:creationId xmlns:a16="http://schemas.microsoft.com/office/drawing/2014/main" id="{2BA17100-61DF-4C11-BE86-CE2CCBCA4627}"/>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Tree>
    <p:extLst>
      <p:ext uri="{BB962C8B-B14F-4D97-AF65-F5344CB8AC3E}">
        <p14:creationId xmlns:p14="http://schemas.microsoft.com/office/powerpoint/2010/main" val="95980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pic>
        <p:nvPicPr>
          <p:cNvPr id="6" name="图片 5">
            <a:extLst>
              <a:ext uri="{FF2B5EF4-FFF2-40B4-BE49-F238E27FC236}">
                <a16:creationId xmlns:a16="http://schemas.microsoft.com/office/drawing/2014/main" id="{5FA99238-01D7-4045-B5D0-2FF684D1EB66}"/>
              </a:ext>
            </a:extLst>
          </p:cNvPr>
          <p:cNvPicPr>
            <a:picLocks noChangeAspect="1"/>
          </p:cNvPicPr>
          <p:nvPr/>
        </p:nvPicPr>
        <p:blipFill>
          <a:blip r:embed="rId6"/>
          <a:stretch>
            <a:fillRect/>
          </a:stretch>
        </p:blipFill>
        <p:spPr>
          <a:xfrm>
            <a:off x="7089618" y="4772295"/>
            <a:ext cx="4801016" cy="1508891"/>
          </a:xfrm>
          <a:prstGeom prst="rect">
            <a:avLst/>
          </a:prstGeom>
        </p:spPr>
      </p:pic>
      <p:sp>
        <p:nvSpPr>
          <p:cNvPr id="32" name="文本框 31">
            <a:extLst>
              <a:ext uri="{FF2B5EF4-FFF2-40B4-BE49-F238E27FC236}">
                <a16:creationId xmlns:a16="http://schemas.microsoft.com/office/drawing/2014/main" id="{E771B812-B63A-416A-A559-BF417DA80C56}"/>
              </a:ext>
            </a:extLst>
          </p:cNvPr>
          <p:cNvSpPr txBox="1"/>
          <p:nvPr/>
        </p:nvSpPr>
        <p:spPr>
          <a:xfrm>
            <a:off x="693300" y="2616060"/>
            <a:ext cx="6096000" cy="3784049"/>
          </a:xfrm>
          <a:prstGeom prst="rect">
            <a:avLst/>
          </a:prstGeom>
          <a:noFill/>
        </p:spPr>
        <p:txBody>
          <a:bodyPr wrap="square">
            <a:spAutoFit/>
          </a:bodyPr>
          <a:lstStyle/>
          <a:p>
            <a:pPr>
              <a:lnSpc>
                <a:spcPct val="150000"/>
              </a:lnSpc>
            </a:pPr>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9</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j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j &lt;= i:</a:t>
            </a:r>
          </a:p>
          <a:p>
            <a:pPr>
              <a:lnSpc>
                <a:spcPct val="150000"/>
              </a:lnSpc>
            </a:pPr>
            <a:r>
              <a:rPr lang="en-US" altLang="zh-CN" b="0">
                <a:solidFill>
                  <a:srgbClr val="000000"/>
                </a:solidFill>
                <a:effectLst/>
                <a:latin typeface="Hack" panose="020B0609030202020204" pitchFamily="49" charset="0"/>
              </a:rPr>
              <a:t>        num = </a:t>
            </a:r>
            <a:r>
              <a:rPr lang="en-US" altLang="zh-CN" b="0">
                <a:solidFill>
                  <a:srgbClr val="A31515"/>
                </a:solidFill>
                <a:effectLst/>
                <a:latin typeface="Hack" panose="020B0609030202020204" pitchFamily="49" charset="0"/>
              </a:rPr>
              <a:t>"%d*%d=%2d "</a:t>
            </a:r>
            <a:r>
              <a:rPr lang="en-US" altLang="zh-CN" b="0">
                <a:solidFill>
                  <a:srgbClr val="000000"/>
                </a:solidFill>
                <a:effectLst/>
                <a:latin typeface="Hack" panose="020B0609030202020204" pitchFamily="49" charset="0"/>
              </a:rPr>
              <a:t> % (i, j, i*j)</a:t>
            </a:r>
          </a:p>
          <a:p>
            <a:pPr>
              <a:lnSpc>
                <a:spcPct val="150000"/>
              </a:lnSpc>
            </a:pPr>
            <a:r>
              <a:rPr lang="en-US" altLang="zh-CN" b="0">
                <a:solidFill>
                  <a:srgbClr val="000000"/>
                </a:solidFill>
                <a:effectLst/>
                <a:latin typeface="Hack" panose="020B0609030202020204" pitchFamily="49" charset="0"/>
              </a:rPr>
              <a:t>        print(num, end=</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j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pPr>
              <a:lnSpc>
                <a:spcPct val="150000"/>
              </a:lnSpc>
            </a:pPr>
            <a:r>
              <a:rPr lang="en-US" altLang="zh-CN" b="0">
                <a:solidFill>
                  <a:srgbClr val="000000"/>
                </a:solidFill>
                <a:effectLst/>
                <a:latin typeface="Hack" panose="020B0609030202020204" pitchFamily="49" charset="0"/>
              </a:rPr>
              <a:t>    print()</a:t>
            </a:r>
          </a:p>
        </p:txBody>
      </p:sp>
    </p:spTree>
    <p:extLst>
      <p:ext uri="{BB962C8B-B14F-4D97-AF65-F5344CB8AC3E}">
        <p14:creationId xmlns:p14="http://schemas.microsoft.com/office/powerpoint/2010/main" val="167921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代码实现（二）</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pic>
        <p:nvPicPr>
          <p:cNvPr id="6" name="图片 5">
            <a:extLst>
              <a:ext uri="{FF2B5EF4-FFF2-40B4-BE49-F238E27FC236}">
                <a16:creationId xmlns:a16="http://schemas.microsoft.com/office/drawing/2014/main" id="{5FA99238-01D7-4045-B5D0-2FF684D1EB66}"/>
              </a:ext>
            </a:extLst>
          </p:cNvPr>
          <p:cNvPicPr>
            <a:picLocks noChangeAspect="1"/>
          </p:cNvPicPr>
          <p:nvPr/>
        </p:nvPicPr>
        <p:blipFill>
          <a:blip r:embed="rId6"/>
          <a:stretch>
            <a:fillRect/>
          </a:stretch>
        </p:blipFill>
        <p:spPr>
          <a:xfrm>
            <a:off x="6096000" y="4460015"/>
            <a:ext cx="5794634" cy="1821171"/>
          </a:xfrm>
          <a:prstGeom prst="rect">
            <a:avLst/>
          </a:prstGeom>
        </p:spPr>
      </p:pic>
      <p:sp>
        <p:nvSpPr>
          <p:cNvPr id="31" name="文本框 30">
            <a:extLst>
              <a:ext uri="{FF2B5EF4-FFF2-40B4-BE49-F238E27FC236}">
                <a16:creationId xmlns:a16="http://schemas.microsoft.com/office/drawing/2014/main" id="{FD3228DD-8521-4364-B34E-BB78606F7592}"/>
              </a:ext>
            </a:extLst>
          </p:cNvPr>
          <p:cNvSpPr txBox="1"/>
          <p:nvPr/>
        </p:nvSpPr>
        <p:spPr>
          <a:xfrm>
            <a:off x="658457" y="2965322"/>
            <a:ext cx="6096000" cy="2122056"/>
          </a:xfrm>
          <a:prstGeom prst="rect">
            <a:avLst/>
          </a:prstGeom>
          <a:noFill/>
        </p:spPr>
        <p:txBody>
          <a:bodyPr wrap="square">
            <a:spAutoFit/>
          </a:bodyPr>
          <a:lstStyle/>
          <a:p>
            <a:pPr>
              <a:lnSpc>
                <a:spcPct val="150000"/>
              </a:lnSpc>
            </a:pP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j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num = </a:t>
            </a:r>
            <a:r>
              <a:rPr lang="en-US" altLang="zh-CN" b="0">
                <a:solidFill>
                  <a:srgbClr val="A31515"/>
                </a:solidFill>
                <a:effectLst/>
                <a:latin typeface="Hack" panose="020B0609030202020204" pitchFamily="49" charset="0"/>
              </a:rPr>
              <a:t>"%d*%d=%2d "</a:t>
            </a:r>
            <a:r>
              <a:rPr lang="en-US" altLang="zh-CN" b="0">
                <a:solidFill>
                  <a:srgbClr val="000000"/>
                </a:solidFill>
                <a:effectLst/>
                <a:latin typeface="Hack" panose="020B0609030202020204" pitchFamily="49" charset="0"/>
              </a:rPr>
              <a:t> %(i,j,i*j)</a:t>
            </a:r>
          </a:p>
          <a:p>
            <a:pPr>
              <a:lnSpc>
                <a:spcPct val="150000"/>
              </a:lnSpc>
            </a:pPr>
            <a:r>
              <a:rPr lang="en-US" altLang="zh-CN" b="0">
                <a:solidFill>
                  <a:srgbClr val="000000"/>
                </a:solidFill>
                <a:effectLst/>
                <a:latin typeface="Hack" panose="020B0609030202020204" pitchFamily="49" charset="0"/>
              </a:rPr>
              <a:t>        print(num,end=</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    print()</a:t>
            </a:r>
          </a:p>
        </p:txBody>
      </p:sp>
    </p:spTree>
    <p:extLst>
      <p:ext uri="{BB962C8B-B14F-4D97-AF65-F5344CB8AC3E}">
        <p14:creationId xmlns:p14="http://schemas.microsoft.com/office/powerpoint/2010/main" val="42939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2" name="稻壳儿春秋广告/盗版必究        原创来源：http://chn.docer.com/works?userid=199329941#!/work_time">
            <a:extLst>
              <a:ext uri="{FF2B5EF4-FFF2-40B4-BE49-F238E27FC236}">
                <a16:creationId xmlns:a16="http://schemas.microsoft.com/office/drawing/2014/main" id="{03AE22A8-2941-445A-9AE5-829BD377D9CC}"/>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54992" y="3167233"/>
            <a:ext cx="4760913" cy="1411288"/>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351842" y="3443458"/>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443713" y="3688211"/>
            <a:ext cx="729069"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356526" y="3368773"/>
            <a:ext cx="3253639" cy="961289"/>
          </a:xfrm>
          <a:prstGeom prst="rect">
            <a:avLst/>
          </a:prstGeom>
          <a:noFill/>
        </p:spPr>
        <p:txBody>
          <a:bodyPr wrap="square" rtlCol="0">
            <a:spAutoFit/>
          </a:bodyPr>
          <a:lstStyle/>
          <a:p>
            <a:pPr>
              <a:lnSpc>
                <a:spcPct val="150000"/>
              </a:lnSpc>
            </a:pPr>
            <a:r>
              <a:rPr lang="zh-CN" altLang="en-US" sz="2000" spc="200">
                <a:latin typeface="微软雅黑" panose="020B0503020204020204" pitchFamily="34" charset="-122"/>
                <a:ea typeface="微软雅黑" panose="020B0503020204020204" pitchFamily="34" charset="-122"/>
                <a:cs typeface="851tegakizatsu" panose="02000600000000000000" pitchFamily="2" charset="-122"/>
              </a:rPr>
              <a:t>求吉利数字</a:t>
            </a:r>
            <a:r>
              <a:rPr lang="en-US" altLang="zh-CN" sz="2000"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sz="200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2000" spc="200">
                <a:latin typeface="微软雅黑" panose="020B0503020204020204" pitchFamily="34" charset="-122"/>
                <a:ea typeface="微软雅黑" panose="020B0503020204020204" pitchFamily="34" charset="-122"/>
                <a:cs typeface="851tegakizatsu" panose="02000600000000000000" pitchFamily="2" charset="-122"/>
              </a:rPr>
              <a:t>999</a:t>
            </a:r>
            <a:r>
              <a:rPr lang="zh-CN" altLang="en-US" sz="2000" spc="200">
                <a:latin typeface="微软雅黑" panose="020B0503020204020204" pitchFamily="34" charset="-122"/>
                <a:ea typeface="微软雅黑" panose="020B0503020204020204" pitchFamily="34" charset="-122"/>
                <a:cs typeface="851tegakizatsu" panose="02000600000000000000" pitchFamily="2" charset="-122"/>
              </a:rPr>
              <a:t>。</a:t>
            </a:r>
            <a:endParaRPr lang="en-US" altLang="zh-CN" sz="200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2000" spc="200">
                <a:latin typeface="微软雅黑" panose="020B0503020204020204" pitchFamily="34" charset="-122"/>
                <a:ea typeface="微软雅黑" panose="020B0503020204020204" pitchFamily="34" charset="-122"/>
                <a:cs typeface="851tegakizatsu" panose="02000600000000000000" pitchFamily="2" charset="-122"/>
              </a:rPr>
              <a:t>(111,222…234…987…)</a:t>
            </a:r>
            <a:endParaRPr lang="zh-CN" altLang="en-US" sz="2000"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183202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3053489"/>
            <a:ext cx="8223112" cy="2951898"/>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吉利数：各个数位上的数字相同，或为顺序，或为逆序；</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数字是吉利数的情况：</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个位数字 </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十位数字 </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百位数字；</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百位数字 </a:t>
            </a:r>
            <a:r>
              <a:rPr lang="en-US" altLang="zh-CN" kern="0" spc="200">
                <a:latin typeface="微软雅黑" panose="020B0503020204020204" pitchFamily="34" charset="-122"/>
                <a:ea typeface="微软雅黑" panose="020B0503020204020204" pitchFamily="34" charset="-122"/>
              </a:rPr>
              <a:t>+ 1 = </a:t>
            </a:r>
            <a:r>
              <a:rPr lang="zh-CN" altLang="en-US" kern="0" spc="200">
                <a:latin typeface="微软雅黑" panose="020B0503020204020204" pitchFamily="34" charset="-122"/>
                <a:ea typeface="微软雅黑" panose="020B0503020204020204" pitchFamily="34" charset="-122"/>
              </a:rPr>
              <a:t>十位数字  </a:t>
            </a:r>
            <a:r>
              <a:rPr lang="en-US" altLang="zh-CN" kern="0" spc="200">
                <a:latin typeface="微软雅黑" panose="020B0503020204020204" pitchFamily="34" charset="-122"/>
                <a:ea typeface="微软雅黑" panose="020B0503020204020204" pitchFamily="34" charset="-122"/>
              </a:rPr>
              <a:t>and  </a:t>
            </a:r>
            <a:r>
              <a:rPr lang="zh-CN" altLang="en-US" kern="0" spc="200">
                <a:latin typeface="微软雅黑" panose="020B0503020204020204" pitchFamily="34" charset="-122"/>
                <a:ea typeface="微软雅黑" panose="020B0503020204020204" pitchFamily="34" charset="-122"/>
              </a:rPr>
              <a:t>十位数字 </a:t>
            </a:r>
            <a:r>
              <a:rPr lang="en-US" altLang="zh-CN" kern="0" spc="200">
                <a:latin typeface="微软雅黑" panose="020B0503020204020204" pitchFamily="34" charset="-122"/>
                <a:ea typeface="微软雅黑" panose="020B0503020204020204" pitchFamily="34" charset="-122"/>
              </a:rPr>
              <a:t>+ 1 = </a:t>
            </a:r>
            <a:r>
              <a:rPr lang="zh-CN" altLang="en-US" kern="0" spc="200">
                <a:latin typeface="微软雅黑" panose="020B0503020204020204" pitchFamily="34" charset="-122"/>
                <a:ea typeface="微软雅黑" panose="020B0503020204020204" pitchFamily="34" charset="-122"/>
              </a:rPr>
              <a:t>个位数字；</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 </a:t>
            </a:r>
            <a:r>
              <a:rPr lang="zh-CN" altLang="en-US" kern="0" spc="200">
                <a:latin typeface="微软雅黑" panose="020B0503020204020204" pitchFamily="34" charset="-122"/>
                <a:ea typeface="微软雅黑" panose="020B0503020204020204" pitchFamily="34" charset="-122"/>
              </a:rPr>
              <a:t>百位数字  </a:t>
            </a:r>
            <a:r>
              <a:rPr lang="en-US" altLang="zh-CN" kern="0" spc="200">
                <a:latin typeface="微软雅黑" panose="020B0503020204020204" pitchFamily="34" charset="-122"/>
                <a:ea typeface="微软雅黑" panose="020B0503020204020204" pitchFamily="34" charset="-122"/>
              </a:rPr>
              <a:t>- 1 = </a:t>
            </a:r>
            <a:r>
              <a:rPr lang="zh-CN" altLang="en-US" kern="0" spc="200">
                <a:latin typeface="微软雅黑" panose="020B0503020204020204" pitchFamily="34" charset="-122"/>
                <a:ea typeface="微软雅黑" panose="020B0503020204020204" pitchFamily="34" charset="-122"/>
              </a:rPr>
              <a:t>十位数字  </a:t>
            </a:r>
            <a:r>
              <a:rPr lang="en-US" altLang="zh-CN" kern="0" spc="200">
                <a:latin typeface="微软雅黑" panose="020B0503020204020204" pitchFamily="34" charset="-122"/>
                <a:ea typeface="微软雅黑" panose="020B0503020204020204" pitchFamily="34" charset="-122"/>
              </a:rPr>
              <a:t>and  </a:t>
            </a:r>
            <a:r>
              <a:rPr lang="zh-CN" altLang="en-US" kern="0" spc="200">
                <a:latin typeface="微软雅黑" panose="020B0503020204020204" pitchFamily="34" charset="-122"/>
                <a:ea typeface="微软雅黑" panose="020B0503020204020204" pitchFamily="34" charset="-122"/>
              </a:rPr>
              <a:t>十位数字 </a:t>
            </a:r>
            <a:r>
              <a:rPr lang="en-US" altLang="zh-CN" kern="0" spc="200">
                <a:latin typeface="微软雅黑" panose="020B0503020204020204" pitchFamily="34" charset="-122"/>
                <a:ea typeface="微软雅黑" panose="020B0503020204020204" pitchFamily="34" charset="-122"/>
              </a:rPr>
              <a:t>- 1 = </a:t>
            </a:r>
            <a:r>
              <a:rPr lang="zh-CN" altLang="en-US" kern="0" spc="200">
                <a:latin typeface="微软雅黑" panose="020B0503020204020204" pitchFamily="34" charset="-122"/>
                <a:ea typeface="微软雅黑" panose="020B0503020204020204" pitchFamily="34" charset="-122"/>
              </a:rPr>
              <a:t>个位数字；</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3. </a:t>
            </a:r>
            <a:r>
              <a:rPr lang="zh-CN" altLang="en-US" kern="0" spc="200">
                <a:latin typeface="微软雅黑" panose="020B0503020204020204" pitchFamily="34" charset="-122"/>
                <a:ea typeface="微软雅黑" panose="020B0503020204020204" pitchFamily="34" charset="-122"/>
              </a:rPr>
              <a:t>循环遍历 </a:t>
            </a:r>
            <a:r>
              <a:rPr lang="en-US" altLang="zh-CN" kern="0" spc="200">
                <a:latin typeface="微软雅黑" panose="020B0503020204020204" pitchFamily="34" charset="-122"/>
                <a:ea typeface="微软雅黑" panose="020B0503020204020204" pitchFamily="34" charset="-122"/>
              </a:rPr>
              <a:t>100 ~ 999 </a:t>
            </a:r>
            <a:r>
              <a:rPr lang="zh-CN" altLang="en-US" kern="0" spc="200">
                <a:latin typeface="微软雅黑" panose="020B0503020204020204" pitchFamily="34" charset="-122"/>
                <a:ea typeface="微软雅黑" panose="020B0503020204020204" pitchFamily="34" charset="-122"/>
              </a:rPr>
              <a:t>中的各个数字，对每个数字进行上述情况的判断，符合要求的进行打印即可。</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判断方法：</a:t>
            </a:r>
          </a:p>
        </p:txBody>
      </p:sp>
      <p:sp>
        <p:nvSpPr>
          <p:cNvPr id="23" name="稻壳儿春秋广告/盗版必究        原创来源：http://chn.docer.com/works?userid=199329941#!/work_time">
            <a:extLst>
              <a:ext uri="{FF2B5EF4-FFF2-40B4-BE49-F238E27FC236}">
                <a16:creationId xmlns:a16="http://schemas.microsoft.com/office/drawing/2014/main" id="{2BA17100-61DF-4C11-BE86-CE2CCBCA4627}"/>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Tree>
    <p:extLst>
      <p:ext uri="{BB962C8B-B14F-4D97-AF65-F5344CB8AC3E}">
        <p14:creationId xmlns:p14="http://schemas.microsoft.com/office/powerpoint/2010/main" val="147508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1" name="文本框 30">
            <a:extLst>
              <a:ext uri="{FF2B5EF4-FFF2-40B4-BE49-F238E27FC236}">
                <a16:creationId xmlns:a16="http://schemas.microsoft.com/office/drawing/2014/main" id="{2E32C9D9-EB2D-4E81-91DA-4326BBC387E6}"/>
              </a:ext>
            </a:extLst>
          </p:cNvPr>
          <p:cNvSpPr txBox="1"/>
          <p:nvPr/>
        </p:nvSpPr>
        <p:spPr>
          <a:xfrm>
            <a:off x="658457" y="2864866"/>
            <a:ext cx="6096000" cy="3416320"/>
          </a:xfrm>
          <a:prstGeom prst="rect">
            <a:avLst/>
          </a:prstGeom>
          <a:noFill/>
        </p:spPr>
        <p:txBody>
          <a:bodyPr wrap="square">
            <a:spAutoFit/>
          </a:bodyPr>
          <a:lstStyle/>
          <a:p>
            <a:r>
              <a:rPr lang="en-US" altLang="zh-CN" b="0">
                <a:solidFill>
                  <a:srgbClr val="000000"/>
                </a:solidFill>
                <a:effectLst/>
                <a:latin typeface="Hack" panose="020B0609030202020204" pitchFamily="49" charset="0"/>
              </a:rPr>
              <a:t>i = </a:t>
            </a:r>
            <a:r>
              <a:rPr lang="en-US" altLang="zh-CN" b="0">
                <a:solidFill>
                  <a:srgbClr val="098658"/>
                </a:solidFill>
                <a:effectLst/>
                <a:latin typeface="Hack" panose="020B0609030202020204" pitchFamily="49" charset="0"/>
              </a:rPr>
              <a:t>100</a:t>
            </a:r>
            <a:endParaRPr lang="en-US" altLang="zh-CN" b="0">
              <a:solidFill>
                <a:srgbClr val="000000"/>
              </a:solidFill>
              <a:effectLst/>
              <a:latin typeface="Hack" panose="020B0609030202020204" pitchFamily="49" charset="0"/>
            </a:endParaRPr>
          </a:p>
          <a:p>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i &lt;= </a:t>
            </a:r>
            <a:r>
              <a:rPr lang="en-US" altLang="zh-CN" b="0">
                <a:solidFill>
                  <a:srgbClr val="098658"/>
                </a:solidFill>
                <a:effectLst/>
                <a:latin typeface="Hack" panose="020B0609030202020204" pitchFamily="49" charset="0"/>
              </a:rPr>
              <a:t>999</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bai = i // </a:t>
            </a:r>
            <a:r>
              <a:rPr lang="en-US" altLang="zh-CN" b="0">
                <a:solidFill>
                  <a:srgbClr val="098658"/>
                </a:solidFill>
                <a:effectLst/>
                <a:latin typeface="Hack" panose="020B0609030202020204" pitchFamily="49" charset="0"/>
              </a:rPr>
              <a:t>100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shi = i //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10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ge = i % </a:t>
            </a:r>
            <a:r>
              <a:rPr lang="en-US" altLang="zh-CN" b="0">
                <a:solidFill>
                  <a:srgbClr val="098658"/>
                </a:solidFill>
                <a:effectLst/>
                <a:latin typeface="Hack" panose="020B0609030202020204" pitchFamily="49" charset="0"/>
              </a:rPr>
              <a:t>10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bai == shi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shi == ge:</a:t>
            </a:r>
          </a:p>
          <a:p>
            <a:r>
              <a:rPr lang="en-US" altLang="zh-CN" b="0">
                <a:solidFill>
                  <a:srgbClr val="000000"/>
                </a:solidFill>
                <a:effectLst/>
                <a:latin typeface="Hack" panose="020B0609030202020204" pitchFamily="49" charset="0"/>
              </a:rPr>
              <a:t>        print(i)</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bai+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shi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shi+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ge:</a:t>
            </a:r>
          </a:p>
          <a:p>
            <a:r>
              <a:rPr lang="en-US" altLang="zh-CN" b="0">
                <a:solidFill>
                  <a:srgbClr val="000000"/>
                </a:solidFill>
                <a:effectLst/>
                <a:latin typeface="Hack" panose="020B0609030202020204" pitchFamily="49" charset="0"/>
              </a:rPr>
              <a:t>        print(i)</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bai-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shi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shi-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ge:</a:t>
            </a:r>
          </a:p>
          <a:p>
            <a:r>
              <a:rPr lang="en-US" altLang="zh-CN" b="0">
                <a:solidFill>
                  <a:srgbClr val="000000"/>
                </a:solidFill>
                <a:effectLst/>
                <a:latin typeface="Hack" panose="020B0609030202020204" pitchFamily="49" charset="0"/>
              </a:rPr>
              <a:t>        print(i)</a:t>
            </a:r>
          </a:p>
          <a:p>
            <a:r>
              <a:rPr lang="en-US" altLang="zh-CN" b="0">
                <a:solidFill>
                  <a:srgbClr val="000000"/>
                </a:solidFill>
                <a:effectLst/>
                <a:latin typeface="Hack" panose="020B0609030202020204" pitchFamily="49" charset="0"/>
              </a:rPr>
              <a:t>    i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p:txBody>
      </p:sp>
      <p:pic>
        <p:nvPicPr>
          <p:cNvPr id="8" name="图片 7">
            <a:extLst>
              <a:ext uri="{FF2B5EF4-FFF2-40B4-BE49-F238E27FC236}">
                <a16:creationId xmlns:a16="http://schemas.microsoft.com/office/drawing/2014/main" id="{488752D4-3F0F-4907-85AE-E406AECB48B8}"/>
              </a:ext>
            </a:extLst>
          </p:cNvPr>
          <p:cNvPicPr>
            <a:picLocks noChangeAspect="1"/>
          </p:cNvPicPr>
          <p:nvPr/>
        </p:nvPicPr>
        <p:blipFill>
          <a:blip r:embed="rId6"/>
          <a:stretch>
            <a:fillRect/>
          </a:stretch>
        </p:blipFill>
        <p:spPr>
          <a:xfrm>
            <a:off x="7070448" y="4743355"/>
            <a:ext cx="4820186" cy="1218174"/>
          </a:xfrm>
          <a:prstGeom prst="rect">
            <a:avLst/>
          </a:prstGeom>
        </p:spPr>
      </p:pic>
    </p:spTree>
    <p:extLst>
      <p:ext uri="{BB962C8B-B14F-4D97-AF65-F5344CB8AC3E}">
        <p14:creationId xmlns:p14="http://schemas.microsoft.com/office/powerpoint/2010/main" val="44833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308538" y="348548"/>
            <a:ext cx="1723549" cy="523220"/>
          </a:xfrm>
          <a:prstGeom prst="rect">
            <a:avLst/>
          </a:prstGeom>
          <a:noFill/>
        </p:spPr>
        <p:txBody>
          <a:bodyPr wrap="none" rtlCol="0">
            <a:spAutoFit/>
          </a:bodyPr>
          <a:lstStyle/>
          <a:p>
            <a:pPr algn="ct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流程控制</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流程和控制</a:t>
            </a:r>
          </a:p>
        </p:txBody>
      </p:sp>
      <p:sp>
        <p:nvSpPr>
          <p:cNvPr id="22" name="稻壳儿春秋广告/盗版必究        原创来源：http://chn.docer.com/works?userid=199329941#!/work_time"/>
          <p:cNvSpPr txBox="1"/>
          <p:nvPr/>
        </p:nvSpPr>
        <p:spPr>
          <a:xfrm>
            <a:off x="2541454" y="1537656"/>
            <a:ext cx="7478637" cy="915122"/>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流程：代码执行的过程；</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控制：</a:t>
            </a:r>
            <a:r>
              <a:rPr lang="zh-CN" altLang="en-US" kern="0" spc="200">
                <a:latin typeface="微软雅黑" panose="020B0503020204020204" pitchFamily="34" charset="-122"/>
                <a:ea typeface="微软雅黑" panose="020B0503020204020204" pitchFamily="34" charset="-122"/>
              </a:rPr>
              <a:t>对代码执行过程的一种把控</a:t>
            </a:r>
            <a:r>
              <a:rPr lang="zh-CN" altLang="en-US" sz="2000" kern="0" spc="200">
                <a:latin typeface="微软雅黑" panose="020B0503020204020204" pitchFamily="34" charset="-122"/>
                <a:ea typeface="微软雅黑" panose="020B0503020204020204" pitchFamily="34" charset="-122"/>
              </a:rPr>
              <a:t>；</a:t>
            </a:r>
            <a:endParaRPr lang="zh-CN" altLang="en-US" kern="0" spc="200">
              <a:latin typeface="微软雅黑" panose="020B0503020204020204" pitchFamily="34" charset="-122"/>
              <a:ea typeface="微软雅黑" panose="020B0503020204020204" pitchFamily="34" charset="-122"/>
              <a:cs typeface="851tegakizatsu" panose="02000600000000000000" pitchFamily="2"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9FAE74D9-8441-4CE5-B735-008FDB0F2B9C}"/>
              </a:ext>
            </a:extLst>
          </p:cNvPr>
          <p:cNvPicPr>
            <a:picLocks noChangeAspect="1"/>
          </p:cNvPicPr>
          <p:nvPr/>
        </p:nvPicPr>
        <p:blipFill>
          <a:blip r:embed="rId5"/>
          <a:stretch>
            <a:fillRect/>
          </a:stretch>
        </p:blipFill>
        <p:spPr>
          <a:xfrm>
            <a:off x="2095573" y="3028892"/>
            <a:ext cx="3482642" cy="2834886"/>
          </a:xfrm>
          <a:prstGeom prst="rect">
            <a:avLst/>
          </a:prstGeom>
        </p:spPr>
      </p:pic>
      <p:pic>
        <p:nvPicPr>
          <p:cNvPr id="10" name="图片 9">
            <a:extLst>
              <a:ext uri="{FF2B5EF4-FFF2-40B4-BE49-F238E27FC236}">
                <a16:creationId xmlns:a16="http://schemas.microsoft.com/office/drawing/2014/main" id="{48958B4B-D2F1-4BA2-B10A-841B1324ABB1}"/>
              </a:ext>
            </a:extLst>
          </p:cNvPr>
          <p:cNvPicPr>
            <a:picLocks noChangeAspect="1"/>
          </p:cNvPicPr>
          <p:nvPr/>
        </p:nvPicPr>
        <p:blipFill>
          <a:blip r:embed="rId6"/>
          <a:stretch>
            <a:fillRect/>
          </a:stretch>
        </p:blipFill>
        <p:spPr>
          <a:xfrm>
            <a:off x="7002309" y="2847714"/>
            <a:ext cx="3017782" cy="3421677"/>
          </a:xfrm>
          <a:prstGeom prst="rect">
            <a:avLst/>
          </a:prstGeom>
        </p:spPr>
      </p:pic>
    </p:spTree>
    <p:extLst>
      <p:ext uri="{BB962C8B-B14F-4D97-AF65-F5344CB8AC3E}">
        <p14:creationId xmlns:p14="http://schemas.microsoft.com/office/powerpoint/2010/main" val="340624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代码实现（二）</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2" name="文本框 31">
            <a:extLst>
              <a:ext uri="{FF2B5EF4-FFF2-40B4-BE49-F238E27FC236}">
                <a16:creationId xmlns:a16="http://schemas.microsoft.com/office/drawing/2014/main" id="{81BE1C7C-CD88-4FFF-8AB8-33CCD3DF679C}"/>
              </a:ext>
            </a:extLst>
          </p:cNvPr>
          <p:cNvSpPr txBox="1"/>
          <p:nvPr/>
        </p:nvSpPr>
        <p:spPr>
          <a:xfrm>
            <a:off x="658457" y="3067519"/>
            <a:ext cx="6096000" cy="2862322"/>
          </a:xfrm>
          <a:prstGeom prst="rect">
            <a:avLst/>
          </a:prstGeom>
          <a:noFill/>
        </p:spPr>
        <p:txBody>
          <a:bodyPr wrap="square">
            <a:spAutoFit/>
          </a:bodyPr>
          <a:lstStyle/>
          <a:p>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1000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bai = i // </a:t>
            </a:r>
            <a:r>
              <a:rPr lang="en-US" altLang="zh-CN" b="0">
                <a:solidFill>
                  <a:srgbClr val="098658"/>
                </a:solidFill>
                <a:effectLst/>
                <a:latin typeface="Hack" panose="020B0609030202020204" pitchFamily="49" charset="0"/>
              </a:rPr>
              <a:t>100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shi = i // </a:t>
            </a:r>
            <a:r>
              <a:rPr lang="en-US" altLang="zh-CN" b="0">
                <a:solidFill>
                  <a:srgbClr val="098658"/>
                </a:solidFill>
                <a:effectLst/>
                <a:latin typeface="Hack" panose="020B0609030202020204" pitchFamily="49" charset="0"/>
              </a:rPr>
              <a:t>10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10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ge = i % </a:t>
            </a:r>
            <a:r>
              <a:rPr lang="en-US" altLang="zh-CN" b="0">
                <a:solidFill>
                  <a:srgbClr val="098658"/>
                </a:solidFill>
                <a:effectLst/>
                <a:latin typeface="Hack" panose="020B0609030202020204" pitchFamily="49" charset="0"/>
              </a:rPr>
              <a:t>10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bai == shi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shi == ge:</a:t>
            </a:r>
          </a:p>
          <a:p>
            <a:r>
              <a:rPr lang="en-US" altLang="zh-CN" b="0">
                <a:solidFill>
                  <a:srgbClr val="000000"/>
                </a:solidFill>
                <a:effectLst/>
                <a:latin typeface="Hack" panose="020B0609030202020204" pitchFamily="49" charset="0"/>
              </a:rPr>
              <a:t>        print(i)</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bai+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shi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shi+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ge:</a:t>
            </a:r>
          </a:p>
          <a:p>
            <a:r>
              <a:rPr lang="en-US" altLang="zh-CN" b="0">
                <a:solidFill>
                  <a:srgbClr val="000000"/>
                </a:solidFill>
                <a:effectLst/>
                <a:latin typeface="Hack" panose="020B0609030202020204" pitchFamily="49" charset="0"/>
              </a:rPr>
              <a:t>        print(i)</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elif</a:t>
            </a:r>
            <a:r>
              <a:rPr lang="en-US" altLang="zh-CN" b="0">
                <a:solidFill>
                  <a:srgbClr val="000000"/>
                </a:solidFill>
                <a:effectLst/>
                <a:latin typeface="Hack" panose="020B0609030202020204" pitchFamily="49" charset="0"/>
              </a:rPr>
              <a:t> bai-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shi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shi-</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 == ge:</a:t>
            </a:r>
          </a:p>
          <a:p>
            <a:r>
              <a:rPr lang="en-US" altLang="zh-CN" b="0">
                <a:solidFill>
                  <a:srgbClr val="000000"/>
                </a:solidFill>
                <a:effectLst/>
                <a:latin typeface="Hack" panose="020B0609030202020204" pitchFamily="49" charset="0"/>
              </a:rPr>
              <a:t>        print(i)</a:t>
            </a:r>
          </a:p>
        </p:txBody>
      </p:sp>
      <p:pic>
        <p:nvPicPr>
          <p:cNvPr id="34" name="图片 33">
            <a:extLst>
              <a:ext uri="{FF2B5EF4-FFF2-40B4-BE49-F238E27FC236}">
                <a16:creationId xmlns:a16="http://schemas.microsoft.com/office/drawing/2014/main" id="{07451424-416A-41ED-95D6-50ECED63BFFE}"/>
              </a:ext>
            </a:extLst>
          </p:cNvPr>
          <p:cNvPicPr>
            <a:picLocks noChangeAspect="1"/>
          </p:cNvPicPr>
          <p:nvPr/>
        </p:nvPicPr>
        <p:blipFill>
          <a:blip r:embed="rId6"/>
          <a:stretch>
            <a:fillRect/>
          </a:stretch>
        </p:blipFill>
        <p:spPr>
          <a:xfrm>
            <a:off x="7070448" y="4743355"/>
            <a:ext cx="4820186" cy="1218174"/>
          </a:xfrm>
          <a:prstGeom prst="rect">
            <a:avLst/>
          </a:prstGeom>
        </p:spPr>
      </p:pic>
    </p:spTree>
    <p:extLst>
      <p:ext uri="{BB962C8B-B14F-4D97-AF65-F5344CB8AC3E}">
        <p14:creationId xmlns:p14="http://schemas.microsoft.com/office/powerpoint/2010/main" val="392124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2" name="稻壳儿春秋广告/盗版必究        原创来源：http://chn.docer.com/works?userid=199329941#!/work_time">
            <a:extLst>
              <a:ext uri="{FF2B5EF4-FFF2-40B4-BE49-F238E27FC236}">
                <a16:creationId xmlns:a16="http://schemas.microsoft.com/office/drawing/2014/main" id="{03AE22A8-2941-445A-9AE5-829BD377D9CC}"/>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54992" y="2862432"/>
            <a:ext cx="5010984" cy="2130908"/>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351842" y="3515174"/>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443713" y="3759926"/>
            <a:ext cx="754613"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356526" y="3063972"/>
            <a:ext cx="3651250" cy="1705403"/>
          </a:xfrm>
          <a:prstGeom prst="rect">
            <a:avLst/>
          </a:prstGeom>
          <a:noFill/>
        </p:spPr>
        <p:txBody>
          <a:bodyPr wrap="square" rtlCol="0">
            <a:spAutoFit/>
          </a:bodyPr>
          <a:lstStyle/>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公鸡</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块钱</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1</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只</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母鸡</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3</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块钱一只</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小鸡</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5</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毛钱一只</a:t>
            </a:r>
          </a:p>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问</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用</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块钱买</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只鸡</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有多少种买法</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t>
            </a:r>
            <a:endParaRPr lang="zh-CN" altLang="en-US" spc="200">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1030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3053489"/>
            <a:ext cx="8223112" cy="2120902"/>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需求：</a:t>
            </a:r>
            <a:r>
              <a:rPr lang="en-US" altLang="zh-CN" kern="0" spc="200">
                <a:latin typeface="微软雅黑" panose="020B0503020204020204" pitchFamily="34" charset="-122"/>
                <a:ea typeface="微软雅黑" panose="020B0503020204020204" pitchFamily="34" charset="-122"/>
              </a:rPr>
              <a:t>100</a:t>
            </a:r>
            <a:r>
              <a:rPr lang="zh-CN" altLang="en-US" kern="0" spc="200">
                <a:latin typeface="微软雅黑" panose="020B0503020204020204" pitchFamily="34" charset="-122"/>
                <a:ea typeface="微软雅黑" panose="020B0503020204020204" pitchFamily="34" charset="-122"/>
              </a:rPr>
              <a:t>块钱买</a:t>
            </a:r>
            <a:r>
              <a:rPr lang="en-US" altLang="zh-CN" kern="0" spc="200">
                <a:latin typeface="微软雅黑" panose="020B0503020204020204" pitchFamily="34" charset="-122"/>
                <a:ea typeface="微软雅黑" panose="020B0503020204020204" pitchFamily="34" charset="-122"/>
              </a:rPr>
              <a:t>100</a:t>
            </a:r>
            <a:r>
              <a:rPr lang="zh-CN" altLang="en-US" kern="0" spc="200">
                <a:latin typeface="微软雅黑" panose="020B0503020204020204" pitchFamily="34" charset="-122"/>
                <a:ea typeface="微软雅黑" panose="020B0503020204020204" pitchFamily="34" charset="-122"/>
              </a:rPr>
              <a:t>只鸡；</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全买公鸡，至多</a:t>
            </a:r>
            <a:r>
              <a:rPr lang="en-US" altLang="zh-CN" kern="0" spc="200">
                <a:latin typeface="微软雅黑" panose="020B0503020204020204" pitchFamily="34" charset="-122"/>
                <a:ea typeface="微软雅黑" panose="020B0503020204020204" pitchFamily="34" charset="-122"/>
              </a:rPr>
              <a:t>100</a:t>
            </a:r>
            <a:r>
              <a:rPr lang="zh-CN" altLang="en-US" kern="0" spc="200">
                <a:latin typeface="微软雅黑" panose="020B0503020204020204" pitchFamily="34" charset="-122"/>
                <a:ea typeface="微软雅黑" panose="020B0503020204020204" pitchFamily="34" charset="-122"/>
              </a:rPr>
              <a:t>只；全买母鸡，至多</a:t>
            </a:r>
            <a:r>
              <a:rPr lang="en-US" altLang="zh-CN" kern="0" spc="200">
                <a:latin typeface="微软雅黑" panose="020B0503020204020204" pitchFamily="34" charset="-122"/>
                <a:ea typeface="微软雅黑" panose="020B0503020204020204" pitchFamily="34" charset="-122"/>
              </a:rPr>
              <a:t>33</a:t>
            </a:r>
            <a:r>
              <a:rPr lang="zh-CN" altLang="en-US" kern="0" spc="200">
                <a:latin typeface="微软雅黑" panose="020B0503020204020204" pitchFamily="34" charset="-122"/>
                <a:ea typeface="微软雅黑" panose="020B0503020204020204" pitchFamily="34" charset="-122"/>
              </a:rPr>
              <a:t>只；全买小鸡可买</a:t>
            </a:r>
            <a:r>
              <a:rPr lang="en-US" altLang="zh-CN" kern="0" spc="200">
                <a:latin typeface="微软雅黑" panose="020B0503020204020204" pitchFamily="34" charset="-122"/>
                <a:ea typeface="微软雅黑" panose="020B0503020204020204" pitchFamily="34" charset="-122"/>
              </a:rPr>
              <a:t>200</a:t>
            </a:r>
            <a:r>
              <a:rPr lang="zh-CN" altLang="en-US" kern="0" spc="200">
                <a:latin typeface="微软雅黑" panose="020B0503020204020204" pitchFamily="34" charset="-122"/>
                <a:ea typeface="微软雅黑" panose="020B0503020204020204" pitchFamily="34" charset="-122"/>
              </a:rPr>
              <a:t>只，但只需要</a:t>
            </a:r>
            <a:r>
              <a:rPr lang="en-US" altLang="zh-CN" kern="0" spc="200">
                <a:latin typeface="微软雅黑" panose="020B0503020204020204" pitchFamily="34" charset="-122"/>
                <a:ea typeface="微软雅黑" panose="020B0503020204020204" pitchFamily="34" charset="-122"/>
              </a:rPr>
              <a:t>100</a:t>
            </a:r>
            <a:r>
              <a:rPr lang="zh-CN" altLang="en-US" kern="0" spc="200">
                <a:latin typeface="微软雅黑" panose="020B0503020204020204" pitchFamily="34" charset="-122"/>
                <a:ea typeface="微软雅黑" panose="020B0503020204020204" pitchFamily="34" charset="-122"/>
              </a:rPr>
              <a:t>只，所以小鸡至多也为</a:t>
            </a:r>
            <a:r>
              <a:rPr lang="en-US" altLang="zh-CN" kern="0" spc="200">
                <a:latin typeface="微软雅黑" panose="020B0503020204020204" pitchFamily="34" charset="-122"/>
                <a:ea typeface="微软雅黑" panose="020B0503020204020204" pitchFamily="34" charset="-122"/>
              </a:rPr>
              <a:t>100</a:t>
            </a:r>
            <a:r>
              <a:rPr lang="zh-CN" altLang="en-US" kern="0" spc="200">
                <a:latin typeface="微软雅黑" panose="020B0503020204020204" pitchFamily="34" charset="-122"/>
                <a:ea typeface="微软雅黑" panose="020B0503020204020204" pitchFamily="34" charset="-122"/>
              </a:rPr>
              <a:t>只；</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在不超过每一种鸡购买数量上限的情况下，判断购买每一种组合的花费是否超出预算。</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判断方法：</a:t>
            </a:r>
          </a:p>
        </p:txBody>
      </p:sp>
      <p:sp>
        <p:nvSpPr>
          <p:cNvPr id="23" name="稻壳儿春秋广告/盗版必究        原创来源：http://chn.docer.com/works?userid=199329941#!/work_time">
            <a:extLst>
              <a:ext uri="{FF2B5EF4-FFF2-40B4-BE49-F238E27FC236}">
                <a16:creationId xmlns:a16="http://schemas.microsoft.com/office/drawing/2014/main" id="{2BA17100-61DF-4C11-BE86-CE2CCBCA4627}"/>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Tree>
    <p:extLst>
      <p:ext uri="{BB962C8B-B14F-4D97-AF65-F5344CB8AC3E}">
        <p14:creationId xmlns:p14="http://schemas.microsoft.com/office/powerpoint/2010/main" val="423378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2" name="文本框 31">
            <a:extLst>
              <a:ext uri="{FF2B5EF4-FFF2-40B4-BE49-F238E27FC236}">
                <a16:creationId xmlns:a16="http://schemas.microsoft.com/office/drawing/2014/main" id="{C167282F-84C1-4C87-8669-7B0D91436DEE}"/>
              </a:ext>
            </a:extLst>
          </p:cNvPr>
          <p:cNvSpPr txBox="1"/>
          <p:nvPr/>
        </p:nvSpPr>
        <p:spPr>
          <a:xfrm>
            <a:off x="732193" y="2647490"/>
            <a:ext cx="7820136" cy="3693319"/>
          </a:xfrm>
          <a:prstGeom prst="rect">
            <a:avLst/>
          </a:prstGeom>
          <a:noFill/>
        </p:spPr>
        <p:txBody>
          <a:bodyPr wrap="square">
            <a:spAutoFit/>
          </a:bodyPr>
          <a:lstStyle/>
          <a:p>
            <a:r>
              <a:rPr lang="en-US" altLang="zh-CN" b="0">
                <a:solidFill>
                  <a:srgbClr val="000000"/>
                </a:solidFill>
                <a:effectLst/>
                <a:latin typeface="Hack" panose="020B0609030202020204" pitchFamily="49" charset="0"/>
              </a:rPr>
              <a:t>count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x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x &lt;=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y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y &lt;= </a:t>
            </a:r>
            <a:r>
              <a:rPr lang="en-US" altLang="zh-CN" b="0">
                <a:solidFill>
                  <a:srgbClr val="098658"/>
                </a:solidFill>
                <a:effectLst/>
                <a:latin typeface="Hack" panose="020B0609030202020204" pitchFamily="49" charset="0"/>
              </a:rPr>
              <a:t>33</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z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while</a:t>
            </a:r>
            <a:r>
              <a:rPr lang="en-US" altLang="zh-CN" b="0">
                <a:solidFill>
                  <a:srgbClr val="000000"/>
                </a:solidFill>
                <a:effectLst/>
                <a:latin typeface="Hack" panose="020B0609030202020204" pitchFamily="49" charset="0"/>
              </a:rPr>
              <a:t> z &lt;=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x+y+z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x+</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*y+</a:t>
            </a:r>
            <a:r>
              <a:rPr lang="en-US" altLang="zh-CN" b="0">
                <a:solidFill>
                  <a:srgbClr val="098658"/>
                </a:solidFill>
                <a:effectLst/>
                <a:latin typeface="Hack" panose="020B0609030202020204" pitchFamily="49" charset="0"/>
              </a:rPr>
              <a:t>0.5</a:t>
            </a:r>
            <a:r>
              <a:rPr lang="en-US" altLang="zh-CN" b="0">
                <a:solidFill>
                  <a:srgbClr val="000000"/>
                </a:solidFill>
                <a:effectLst/>
                <a:latin typeface="Hack" panose="020B0609030202020204" pitchFamily="49" charset="0"/>
              </a:rPr>
              <a:t>*z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z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y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x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print(count)</a:t>
            </a:r>
          </a:p>
        </p:txBody>
      </p:sp>
      <p:pic>
        <p:nvPicPr>
          <p:cNvPr id="7" name="图片 6">
            <a:extLst>
              <a:ext uri="{FF2B5EF4-FFF2-40B4-BE49-F238E27FC236}">
                <a16:creationId xmlns:a16="http://schemas.microsoft.com/office/drawing/2014/main" id="{993BE230-51DA-4C05-B4FF-7D284815B00B}"/>
              </a:ext>
            </a:extLst>
          </p:cNvPr>
          <p:cNvPicPr>
            <a:picLocks noChangeAspect="1"/>
          </p:cNvPicPr>
          <p:nvPr/>
        </p:nvPicPr>
        <p:blipFill rotWithShape="1">
          <a:blip r:embed="rId6"/>
          <a:srcRect l="1" r="58660" b="-7073"/>
          <a:stretch/>
        </p:blipFill>
        <p:spPr>
          <a:xfrm>
            <a:off x="8152095" y="5465227"/>
            <a:ext cx="3499627" cy="523220"/>
          </a:xfrm>
          <a:prstGeom prst="rect">
            <a:avLst/>
          </a:prstGeom>
        </p:spPr>
      </p:pic>
    </p:spTree>
    <p:extLst>
      <p:ext uri="{BB962C8B-B14F-4D97-AF65-F5344CB8AC3E}">
        <p14:creationId xmlns:p14="http://schemas.microsoft.com/office/powerpoint/2010/main" val="145865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代码实现（二）</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1" name="文本框 30">
            <a:extLst>
              <a:ext uri="{FF2B5EF4-FFF2-40B4-BE49-F238E27FC236}">
                <a16:creationId xmlns:a16="http://schemas.microsoft.com/office/drawing/2014/main" id="{0C155414-14CA-4988-9D19-0AD5E32B6617}"/>
              </a:ext>
            </a:extLst>
          </p:cNvPr>
          <p:cNvSpPr txBox="1"/>
          <p:nvPr/>
        </p:nvSpPr>
        <p:spPr>
          <a:xfrm>
            <a:off x="693300" y="3315503"/>
            <a:ext cx="7215099" cy="2031325"/>
          </a:xfrm>
          <a:prstGeom prst="rect">
            <a:avLst/>
          </a:prstGeom>
          <a:noFill/>
        </p:spPr>
        <p:txBody>
          <a:bodyPr wrap="square">
            <a:spAutoFit/>
          </a:bodyPr>
          <a:lstStyle/>
          <a:p>
            <a:r>
              <a:rPr lang="en-US" altLang="zh-CN" b="0">
                <a:solidFill>
                  <a:srgbClr val="000000"/>
                </a:solidFill>
                <a:effectLst/>
                <a:latin typeface="Hack" panose="020B0609030202020204" pitchFamily="49" charset="0"/>
              </a:rPr>
              <a:t>count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x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101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y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34</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z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101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x+y+z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x+</a:t>
            </a:r>
            <a:r>
              <a:rPr lang="en-US" altLang="zh-CN" b="0">
                <a:solidFill>
                  <a:srgbClr val="098658"/>
                </a:solidFill>
                <a:effectLst/>
                <a:latin typeface="Hack" panose="020B0609030202020204" pitchFamily="49" charset="0"/>
              </a:rPr>
              <a:t>3</a:t>
            </a:r>
            <a:r>
              <a:rPr lang="en-US" altLang="zh-CN" b="0">
                <a:solidFill>
                  <a:srgbClr val="000000"/>
                </a:solidFill>
                <a:effectLst/>
                <a:latin typeface="Hack" panose="020B0609030202020204" pitchFamily="49" charset="0"/>
              </a:rPr>
              <a:t>*y+</a:t>
            </a:r>
            <a:r>
              <a:rPr lang="en-US" altLang="zh-CN" b="0">
                <a:solidFill>
                  <a:srgbClr val="098658"/>
                </a:solidFill>
                <a:effectLst/>
                <a:latin typeface="Hack" panose="020B0609030202020204" pitchFamily="49" charset="0"/>
              </a:rPr>
              <a:t>0.5</a:t>
            </a:r>
            <a:r>
              <a:rPr lang="en-US" altLang="zh-CN" b="0">
                <a:solidFill>
                  <a:srgbClr val="000000"/>
                </a:solidFill>
                <a:effectLst/>
                <a:latin typeface="Hack" panose="020B0609030202020204" pitchFamily="49" charset="0"/>
              </a:rPr>
              <a:t>*z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print(count)</a:t>
            </a:r>
          </a:p>
        </p:txBody>
      </p:sp>
      <p:pic>
        <p:nvPicPr>
          <p:cNvPr id="35" name="图片 34">
            <a:extLst>
              <a:ext uri="{FF2B5EF4-FFF2-40B4-BE49-F238E27FC236}">
                <a16:creationId xmlns:a16="http://schemas.microsoft.com/office/drawing/2014/main" id="{3F8A3B0E-82A7-4BB4-B481-BBC48D862E86}"/>
              </a:ext>
            </a:extLst>
          </p:cNvPr>
          <p:cNvPicPr>
            <a:picLocks noChangeAspect="1"/>
          </p:cNvPicPr>
          <p:nvPr/>
        </p:nvPicPr>
        <p:blipFill rotWithShape="1">
          <a:blip r:embed="rId6"/>
          <a:srcRect l="1" r="58660" b="-7073"/>
          <a:stretch/>
        </p:blipFill>
        <p:spPr>
          <a:xfrm>
            <a:off x="8152095" y="5465227"/>
            <a:ext cx="3499627" cy="523220"/>
          </a:xfrm>
          <a:prstGeom prst="rect">
            <a:avLst/>
          </a:prstGeom>
        </p:spPr>
      </p:pic>
    </p:spTree>
    <p:extLst>
      <p:ext uri="{BB962C8B-B14F-4D97-AF65-F5344CB8AC3E}">
        <p14:creationId xmlns:p14="http://schemas.microsoft.com/office/powerpoint/2010/main" val="379598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2" name="稻壳儿春秋广告/盗版必究        原创来源：http://chn.docer.com/works?userid=199329941#!/work_time">
            <a:extLst>
              <a:ext uri="{FF2B5EF4-FFF2-40B4-BE49-F238E27FC236}">
                <a16:creationId xmlns:a16="http://schemas.microsoft.com/office/drawing/2014/main" id="{03AE22A8-2941-445A-9AE5-829BD377D9CC}"/>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54991" y="2276279"/>
            <a:ext cx="5403593" cy="3225753"/>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351842" y="2929022"/>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560943" y="3173774"/>
            <a:ext cx="566318"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348713" y="2704466"/>
            <a:ext cx="4022306" cy="2264851"/>
          </a:xfrm>
          <a:prstGeom prst="rect">
            <a:avLst/>
          </a:prstGeom>
          <a:noFill/>
        </p:spPr>
        <p:txBody>
          <a:bodyPr wrap="square" rtlCol="0">
            <a:spAutoFit/>
          </a:bodyPr>
          <a:lstStyle/>
          <a:p>
            <a:pPr>
              <a:lnSpc>
                <a:spcPct val="150000"/>
              </a:lnSpc>
            </a:pPr>
            <a:r>
              <a:rPr lang="en-US" altLang="zh-CN" sz="1600" spc="200">
                <a:latin typeface="微软雅黑" panose="020B0503020204020204" pitchFamily="34" charset="-122"/>
                <a:ea typeface="微软雅黑" panose="020B0503020204020204" pitchFamily="34" charset="-122"/>
                <a:cs typeface="851tegakizatsu" panose="02000600000000000000" pitchFamily="2" charset="-122"/>
              </a:rPr>
              <a:t>     30 </a:t>
            </a:r>
            <a:r>
              <a:rPr lang="zh-CN" altLang="en-US" sz="1600" spc="200">
                <a:latin typeface="微软雅黑" panose="020B0503020204020204" pitchFamily="34" charset="-122"/>
                <a:ea typeface="微软雅黑" panose="020B0503020204020204" pitchFamily="34" charset="-122"/>
                <a:cs typeface="851tegakizatsu" panose="02000600000000000000" pitchFamily="2" charset="-122"/>
              </a:rPr>
              <a:t>个人在一条船上，超载，需要 </a:t>
            </a:r>
            <a:r>
              <a:rPr lang="en-US" altLang="zh-CN" sz="1600" spc="200">
                <a:latin typeface="微软雅黑" panose="020B0503020204020204" pitchFamily="34" charset="-122"/>
                <a:ea typeface="微软雅黑" panose="020B0503020204020204" pitchFamily="34" charset="-122"/>
                <a:cs typeface="851tegakizatsu" panose="02000600000000000000" pitchFamily="2" charset="-122"/>
              </a:rPr>
              <a:t>15 </a:t>
            </a:r>
            <a:r>
              <a:rPr lang="zh-CN" altLang="en-US" sz="1600" spc="200">
                <a:latin typeface="微软雅黑" panose="020B0503020204020204" pitchFamily="34" charset="-122"/>
                <a:ea typeface="微软雅黑" panose="020B0503020204020204" pitchFamily="34" charset="-122"/>
                <a:cs typeface="851tegakizatsu" panose="02000600000000000000" pitchFamily="2" charset="-122"/>
              </a:rPr>
              <a:t>人下船。于是人们排成一队，排队的位置即为他们的编号。报数，从 </a:t>
            </a:r>
            <a:r>
              <a:rPr lang="en-US" altLang="zh-CN" sz="1600" spc="200">
                <a:latin typeface="微软雅黑" panose="020B0503020204020204" pitchFamily="34" charset="-122"/>
                <a:ea typeface="微软雅黑" panose="020B0503020204020204" pitchFamily="34" charset="-122"/>
                <a:cs typeface="851tegakizatsu" panose="02000600000000000000" pitchFamily="2" charset="-122"/>
              </a:rPr>
              <a:t>1 </a:t>
            </a:r>
            <a:r>
              <a:rPr lang="zh-CN" altLang="en-US" sz="1600" spc="200">
                <a:latin typeface="微软雅黑" panose="020B0503020204020204" pitchFamily="34" charset="-122"/>
                <a:ea typeface="微软雅黑" panose="020B0503020204020204" pitchFamily="34" charset="-122"/>
                <a:cs typeface="851tegakizatsu" panose="02000600000000000000" pitchFamily="2" charset="-122"/>
              </a:rPr>
              <a:t>开始，数到 </a:t>
            </a:r>
            <a:r>
              <a:rPr lang="en-US" altLang="zh-CN" sz="1600" spc="200">
                <a:latin typeface="微软雅黑" panose="020B0503020204020204" pitchFamily="34" charset="-122"/>
                <a:ea typeface="微软雅黑" panose="020B0503020204020204" pitchFamily="34" charset="-122"/>
                <a:cs typeface="851tegakizatsu" panose="02000600000000000000" pitchFamily="2" charset="-122"/>
              </a:rPr>
              <a:t>9 </a:t>
            </a:r>
            <a:r>
              <a:rPr lang="zh-CN" altLang="en-US" sz="1600" spc="200">
                <a:latin typeface="微软雅黑" panose="020B0503020204020204" pitchFamily="34" charset="-122"/>
                <a:ea typeface="微软雅黑" panose="020B0503020204020204" pitchFamily="34" charset="-122"/>
                <a:cs typeface="851tegakizatsu" panose="02000600000000000000" pitchFamily="2" charset="-122"/>
              </a:rPr>
              <a:t>的人下船。</a:t>
            </a:r>
            <a:endParaRPr lang="en-US" altLang="zh-CN" sz="160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sz="160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1600" spc="200">
                <a:latin typeface="微软雅黑" panose="020B0503020204020204" pitchFamily="34" charset="-122"/>
                <a:ea typeface="微软雅黑" panose="020B0503020204020204" pitchFamily="34" charset="-122"/>
                <a:cs typeface="851tegakizatsu" panose="02000600000000000000" pitchFamily="2" charset="-122"/>
              </a:rPr>
              <a:t>如此循环，直到船上仅剩 </a:t>
            </a:r>
            <a:r>
              <a:rPr lang="en-US" altLang="zh-CN" sz="1600" spc="200">
                <a:latin typeface="微软雅黑" panose="020B0503020204020204" pitchFamily="34" charset="-122"/>
                <a:ea typeface="微软雅黑" panose="020B0503020204020204" pitchFamily="34" charset="-122"/>
                <a:cs typeface="851tegakizatsu" panose="02000600000000000000" pitchFamily="2" charset="-122"/>
              </a:rPr>
              <a:t>15 </a:t>
            </a:r>
            <a:r>
              <a:rPr lang="zh-CN" altLang="en-US" sz="1600" spc="200">
                <a:latin typeface="微软雅黑" panose="020B0503020204020204" pitchFamily="34" charset="-122"/>
                <a:ea typeface="微软雅黑" panose="020B0503020204020204" pitchFamily="34" charset="-122"/>
                <a:cs typeface="851tegakizatsu" panose="02000600000000000000" pitchFamily="2" charset="-122"/>
              </a:rPr>
              <a:t>人为止，问都有哪些编号的人下船了呢？</a:t>
            </a:r>
          </a:p>
        </p:txBody>
      </p:sp>
    </p:spTree>
    <p:extLst>
      <p:ext uri="{BB962C8B-B14F-4D97-AF65-F5344CB8AC3E}">
        <p14:creationId xmlns:p14="http://schemas.microsoft.com/office/powerpoint/2010/main" val="288633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2647088"/>
            <a:ext cx="8223112" cy="3367397"/>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定义一个长度为</a:t>
            </a:r>
            <a:r>
              <a:rPr lang="en-US" altLang="zh-CN" kern="0" spc="200">
                <a:latin typeface="微软雅黑" panose="020B0503020204020204" pitchFamily="34" charset="-122"/>
                <a:ea typeface="微软雅黑" panose="020B0503020204020204" pitchFamily="34" charset="-122"/>
              </a:rPr>
              <a:t>30</a:t>
            </a:r>
            <a:r>
              <a:rPr lang="zh-CN" altLang="en-US" kern="0" spc="200">
                <a:latin typeface="微软雅黑" panose="020B0503020204020204" pitchFamily="34" charset="-122"/>
                <a:ea typeface="微软雅黑" panose="020B0503020204020204" pitchFamily="34" charset="-122"/>
              </a:rPr>
              <a:t>，标号</a:t>
            </a:r>
            <a:r>
              <a:rPr lang="en-US" altLang="zh-CN" kern="0" spc="200">
                <a:latin typeface="微软雅黑" panose="020B0503020204020204" pitchFamily="34" charset="-122"/>
                <a:ea typeface="微软雅黑" panose="020B0503020204020204" pitchFamily="34" charset="-122"/>
              </a:rPr>
              <a:t>1~30</a:t>
            </a:r>
            <a:r>
              <a:rPr lang="zh-CN" altLang="en-US" kern="0" spc="200">
                <a:latin typeface="微软雅黑" panose="020B0503020204020204" pitchFamily="34" charset="-122"/>
                <a:ea typeface="微软雅黑" panose="020B0503020204020204" pitchFamily="34" charset="-122"/>
              </a:rPr>
              <a:t>的列表，表示</a:t>
            </a:r>
            <a:r>
              <a:rPr lang="en-US" altLang="zh-CN" kern="0" spc="200">
                <a:latin typeface="微软雅黑" panose="020B0503020204020204" pitchFamily="34" charset="-122"/>
                <a:ea typeface="微软雅黑" panose="020B0503020204020204" pitchFamily="34" charset="-122"/>
              </a:rPr>
              <a:t>30</a:t>
            </a:r>
            <a:r>
              <a:rPr lang="zh-CN" altLang="en-US" kern="0" spc="200">
                <a:latin typeface="微软雅黑" panose="020B0503020204020204" pitchFamily="34" charset="-122"/>
                <a:ea typeface="微软雅黑" panose="020B0503020204020204" pitchFamily="34" charset="-122"/>
              </a:rPr>
              <a:t>个人；列表中每个元素的初始值为</a:t>
            </a:r>
            <a:r>
              <a:rPr lang="en-US" altLang="zh-CN" kern="0" spc="200">
                <a:latin typeface="微软雅黑" panose="020B0503020204020204" pitchFamily="34" charset="-122"/>
                <a:ea typeface="微软雅黑" panose="020B0503020204020204" pitchFamily="34" charset="-122"/>
              </a:rPr>
              <a:t>1</a:t>
            </a:r>
            <a:r>
              <a:rPr lang="zh-CN" altLang="en-US" kern="0" spc="200">
                <a:latin typeface="微软雅黑" panose="020B0503020204020204" pitchFamily="34" charset="-122"/>
                <a:ea typeface="微软雅黑" panose="020B0503020204020204" pitchFamily="34" charset="-122"/>
              </a:rPr>
              <a:t>，表示在船上；</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定义一个变量初始值为</a:t>
            </a:r>
            <a:r>
              <a:rPr lang="en-US" altLang="zh-CN" kern="0" spc="200">
                <a:latin typeface="微软雅黑" panose="020B0503020204020204" pitchFamily="34" charset="-122"/>
                <a:ea typeface="微软雅黑" panose="020B0503020204020204" pitchFamily="34" charset="-122"/>
              </a:rPr>
              <a:t>0</a:t>
            </a:r>
            <a:r>
              <a:rPr lang="zh-CN" altLang="en-US" kern="0" spc="200">
                <a:latin typeface="微软雅黑" panose="020B0503020204020204" pitchFamily="34" charset="-122"/>
                <a:ea typeface="微软雅黑" panose="020B0503020204020204" pitchFamily="34" charset="-122"/>
              </a:rPr>
              <a:t>，表示下船的人数，每下一人，变量加</a:t>
            </a:r>
            <a:r>
              <a:rPr lang="en-US" altLang="zh-CN" kern="0" spc="200">
                <a:latin typeface="微软雅黑" panose="020B0503020204020204" pitchFamily="34" charset="-122"/>
                <a:ea typeface="微软雅黑" panose="020B0503020204020204" pitchFamily="34" charset="-122"/>
              </a:rPr>
              <a:t>1</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当最后一个人报数完后，若船上人数仍</a:t>
            </a:r>
            <a:r>
              <a:rPr lang="en-US" altLang="zh-CN" kern="0" spc="200">
                <a:latin typeface="微软雅黑" panose="020B0503020204020204" pitchFamily="34" charset="-122"/>
                <a:ea typeface="微软雅黑" panose="020B0503020204020204" pitchFamily="34" charset="-122"/>
              </a:rPr>
              <a:t>&gt;15</a:t>
            </a:r>
            <a:r>
              <a:rPr lang="zh-CN" altLang="en-US" kern="0" spc="200">
                <a:latin typeface="微软雅黑" panose="020B0503020204020204" pitchFamily="34" charset="-122"/>
                <a:ea typeface="微软雅黑" panose="020B0503020204020204" pitchFamily="34" charset="-122"/>
              </a:rPr>
              <a:t>，则需要循环从第一个人开始报数；</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每次循环时，我们判断</a:t>
            </a:r>
            <a:r>
              <a:rPr lang="en-US" altLang="zh-CN" kern="0" spc="200">
                <a:latin typeface="微软雅黑" panose="020B0503020204020204" pitchFamily="34" charset="-122"/>
                <a:ea typeface="微软雅黑" panose="020B0503020204020204" pitchFamily="34" charset="-122"/>
              </a:rPr>
              <a:t>31</a:t>
            </a:r>
            <a:r>
              <a:rPr lang="zh-CN" altLang="en-US" kern="0" spc="200">
                <a:latin typeface="微软雅黑" panose="020B0503020204020204" pitchFamily="34" charset="-122"/>
                <a:ea typeface="微软雅黑" panose="020B0503020204020204" pitchFamily="34" charset="-122"/>
              </a:rPr>
              <a:t>次，当判断到第</a:t>
            </a:r>
            <a:r>
              <a:rPr lang="en-US" altLang="zh-CN" kern="0" spc="200">
                <a:latin typeface="微软雅黑" panose="020B0503020204020204" pitchFamily="34" charset="-122"/>
                <a:ea typeface="微软雅黑" panose="020B0503020204020204" pitchFamily="34" charset="-122"/>
              </a:rPr>
              <a:t>31</a:t>
            </a:r>
            <a:r>
              <a:rPr lang="zh-CN" altLang="en-US" kern="0" spc="200">
                <a:latin typeface="微软雅黑" panose="020B0503020204020204" pitchFamily="34" charset="-122"/>
                <a:ea typeface="微软雅黑" panose="020B0503020204020204" pitchFamily="34" charset="-122"/>
              </a:rPr>
              <a:t>个人时，重新跳到第一个人；重复循环判断操作；</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当某个人报数</a:t>
            </a:r>
            <a:r>
              <a:rPr lang="en-US" altLang="zh-CN" kern="0" spc="200">
                <a:latin typeface="微软雅黑" panose="020B0503020204020204" pitchFamily="34" charset="-122"/>
                <a:ea typeface="微软雅黑" panose="020B0503020204020204" pitchFamily="34" charset="-122"/>
              </a:rPr>
              <a:t>9</a:t>
            </a:r>
            <a:r>
              <a:rPr lang="zh-CN" altLang="en-US" kern="0" spc="200">
                <a:latin typeface="微软雅黑" panose="020B0503020204020204" pitchFamily="34" charset="-122"/>
                <a:ea typeface="微软雅黑" panose="020B0503020204020204" pitchFamily="34" charset="-122"/>
              </a:rPr>
              <a:t>时，表明此人应该下船，将其对应的列表值设为</a:t>
            </a:r>
            <a:r>
              <a:rPr lang="en-US" altLang="zh-CN" kern="0" spc="200">
                <a:latin typeface="微软雅黑" panose="020B0503020204020204" pitchFamily="34" charset="-122"/>
                <a:ea typeface="微软雅黑" panose="020B0503020204020204" pitchFamily="34" charset="-122"/>
              </a:rPr>
              <a:t>0</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015075"/>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判断方法：</a:t>
            </a:r>
          </a:p>
        </p:txBody>
      </p:sp>
      <p:sp>
        <p:nvSpPr>
          <p:cNvPr id="23" name="稻壳儿春秋广告/盗版必究        原创来源：http://chn.docer.com/works?userid=199329941#!/work_time">
            <a:extLst>
              <a:ext uri="{FF2B5EF4-FFF2-40B4-BE49-F238E27FC236}">
                <a16:creationId xmlns:a16="http://schemas.microsoft.com/office/drawing/2014/main" id="{2BA17100-61DF-4C11-BE86-CE2CCBCA4627}"/>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Tree>
    <p:extLst>
      <p:ext uri="{BB962C8B-B14F-4D97-AF65-F5344CB8AC3E}">
        <p14:creationId xmlns:p14="http://schemas.microsoft.com/office/powerpoint/2010/main" val="419224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232669"/>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224" y="2110502"/>
            <a:ext cx="1799498" cy="1799498"/>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2" name="文本框 31">
            <a:extLst>
              <a:ext uri="{FF2B5EF4-FFF2-40B4-BE49-F238E27FC236}">
                <a16:creationId xmlns:a16="http://schemas.microsoft.com/office/drawing/2014/main" id="{C167282F-84C1-4C87-8669-7B0D91436DEE}"/>
              </a:ext>
            </a:extLst>
          </p:cNvPr>
          <p:cNvSpPr txBox="1"/>
          <p:nvPr/>
        </p:nvSpPr>
        <p:spPr>
          <a:xfrm>
            <a:off x="2986493" y="4201128"/>
            <a:ext cx="3109507" cy="2308324"/>
          </a:xfrm>
          <a:prstGeom prst="rect">
            <a:avLst/>
          </a:prstGeom>
          <a:noFill/>
        </p:spPr>
        <p:txBody>
          <a:bodyPr wrap="square">
            <a:spAutoFit/>
          </a:bodyPr>
          <a:lstStyle/>
          <a:p>
            <a:r>
              <a:rPr lang="en-US" altLang="zh-CN">
                <a:solidFill>
                  <a:srgbClr val="000000"/>
                </a:solidFill>
                <a:latin typeface="Hack" panose="020B0609030202020204" pitchFamily="49" charset="0"/>
              </a:rPr>
              <a:t>people = {}</a:t>
            </a:r>
          </a:p>
          <a:p>
            <a:endParaRPr lang="en-US" altLang="zh-CN">
              <a:solidFill>
                <a:srgbClr val="000000"/>
              </a:solidFill>
              <a:latin typeface="Hack" panose="020B0609030202020204" pitchFamily="49" charset="0"/>
            </a:endParaRPr>
          </a:p>
          <a:p>
            <a:r>
              <a:rPr lang="en-US" altLang="zh-CN">
                <a:solidFill>
                  <a:srgbClr val="000000"/>
                </a:solidFill>
                <a:latin typeface="Hack" panose="020B0609030202020204" pitchFamily="49" charset="0"/>
              </a:rPr>
              <a:t>for x in range(1, 31):</a:t>
            </a:r>
          </a:p>
          <a:p>
            <a:r>
              <a:rPr lang="en-US" altLang="zh-CN">
                <a:solidFill>
                  <a:srgbClr val="000000"/>
                </a:solidFill>
                <a:latin typeface="Hack" panose="020B0609030202020204" pitchFamily="49" charset="0"/>
              </a:rPr>
              <a:t>    people[x] = 1</a:t>
            </a:r>
          </a:p>
          <a:p>
            <a:endParaRPr lang="en-US" altLang="zh-CN">
              <a:solidFill>
                <a:srgbClr val="000000"/>
              </a:solidFill>
              <a:latin typeface="Hack" panose="020B0609030202020204" pitchFamily="49" charset="0"/>
            </a:endParaRPr>
          </a:p>
          <a:p>
            <a:r>
              <a:rPr lang="en-US" altLang="zh-CN">
                <a:solidFill>
                  <a:srgbClr val="000000"/>
                </a:solidFill>
                <a:latin typeface="Hack" panose="020B0609030202020204" pitchFamily="49" charset="0"/>
              </a:rPr>
              <a:t>i = 1</a:t>
            </a:r>
          </a:p>
          <a:p>
            <a:r>
              <a:rPr lang="en-US" altLang="zh-CN">
                <a:solidFill>
                  <a:srgbClr val="000000"/>
                </a:solidFill>
                <a:latin typeface="Hack" panose="020B0609030202020204" pitchFamily="49" charset="0"/>
              </a:rPr>
              <a:t>j = 0</a:t>
            </a:r>
          </a:p>
          <a:p>
            <a:r>
              <a:rPr lang="en-US" altLang="zh-CN">
                <a:solidFill>
                  <a:srgbClr val="000000"/>
                </a:solidFill>
                <a:latin typeface="Hack" panose="020B0609030202020204" pitchFamily="49" charset="0"/>
              </a:rPr>
              <a:t>check = 0</a:t>
            </a:r>
          </a:p>
        </p:txBody>
      </p:sp>
      <p:sp>
        <p:nvSpPr>
          <p:cNvPr id="31" name="文本框 30">
            <a:extLst>
              <a:ext uri="{FF2B5EF4-FFF2-40B4-BE49-F238E27FC236}">
                <a16:creationId xmlns:a16="http://schemas.microsoft.com/office/drawing/2014/main" id="{589A0C91-5D47-42EC-8735-28CE84419EB9}"/>
              </a:ext>
            </a:extLst>
          </p:cNvPr>
          <p:cNvSpPr txBox="1"/>
          <p:nvPr/>
        </p:nvSpPr>
        <p:spPr>
          <a:xfrm>
            <a:off x="5821044" y="1795930"/>
            <a:ext cx="6186583" cy="5078313"/>
          </a:xfrm>
          <a:prstGeom prst="rect">
            <a:avLst/>
          </a:prstGeom>
          <a:noFill/>
        </p:spPr>
        <p:txBody>
          <a:bodyPr wrap="square">
            <a:spAutoFit/>
          </a:bodyPr>
          <a:lstStyle/>
          <a:p>
            <a:r>
              <a:rPr lang="en-US" altLang="zh-CN">
                <a:solidFill>
                  <a:srgbClr val="000000"/>
                </a:solidFill>
                <a:latin typeface="Hack" panose="020B0609030202020204" pitchFamily="49" charset="0"/>
              </a:rPr>
              <a:t>while i &lt;= 31:</a:t>
            </a:r>
          </a:p>
          <a:p>
            <a:r>
              <a:rPr lang="en-US" altLang="zh-CN">
                <a:solidFill>
                  <a:srgbClr val="000000"/>
                </a:solidFill>
                <a:latin typeface="Hack" panose="020B0609030202020204" pitchFamily="49" charset="0"/>
              </a:rPr>
              <a:t>    if i == 31:</a:t>
            </a:r>
          </a:p>
          <a:p>
            <a:r>
              <a:rPr lang="en-US" altLang="zh-CN">
                <a:solidFill>
                  <a:srgbClr val="000000"/>
                </a:solidFill>
                <a:latin typeface="Hack" panose="020B0609030202020204" pitchFamily="49" charset="0"/>
              </a:rPr>
              <a:t>        i = 1</a:t>
            </a:r>
          </a:p>
          <a:p>
            <a:r>
              <a:rPr lang="en-US" altLang="zh-CN">
                <a:solidFill>
                  <a:srgbClr val="000000"/>
                </a:solidFill>
                <a:latin typeface="Hack" panose="020B0609030202020204" pitchFamily="49" charset="0"/>
              </a:rPr>
              <a:t>    elif j == 15:</a:t>
            </a:r>
          </a:p>
          <a:p>
            <a:r>
              <a:rPr lang="en-US" altLang="zh-CN">
                <a:solidFill>
                  <a:srgbClr val="000000"/>
                </a:solidFill>
                <a:latin typeface="Hack" panose="020B0609030202020204" pitchFamily="49" charset="0"/>
              </a:rPr>
              <a:t>        break</a:t>
            </a:r>
          </a:p>
          <a:p>
            <a:r>
              <a:rPr lang="en-US" altLang="zh-CN">
                <a:solidFill>
                  <a:srgbClr val="000000"/>
                </a:solidFill>
                <a:latin typeface="Hack" panose="020B0609030202020204" pitchFamily="49" charset="0"/>
              </a:rPr>
              <a:t>    else:</a:t>
            </a:r>
          </a:p>
          <a:p>
            <a:r>
              <a:rPr lang="en-US" altLang="zh-CN">
                <a:solidFill>
                  <a:srgbClr val="000000"/>
                </a:solidFill>
                <a:latin typeface="Hack" panose="020B0609030202020204" pitchFamily="49" charset="0"/>
              </a:rPr>
              <a:t>        if people[i] == 0:</a:t>
            </a:r>
          </a:p>
          <a:p>
            <a:r>
              <a:rPr lang="en-US" altLang="zh-CN">
                <a:solidFill>
                  <a:srgbClr val="000000"/>
                </a:solidFill>
                <a:latin typeface="Hack" panose="020B0609030202020204" pitchFamily="49" charset="0"/>
              </a:rPr>
              <a:t>            i += 1</a:t>
            </a:r>
          </a:p>
          <a:p>
            <a:r>
              <a:rPr lang="en-US" altLang="zh-CN">
                <a:solidFill>
                  <a:srgbClr val="000000"/>
                </a:solidFill>
                <a:latin typeface="Hack" panose="020B0609030202020204" pitchFamily="49" charset="0"/>
              </a:rPr>
              <a:t>            continue</a:t>
            </a:r>
          </a:p>
          <a:p>
            <a:r>
              <a:rPr lang="en-US" altLang="zh-CN">
                <a:solidFill>
                  <a:srgbClr val="000000"/>
                </a:solidFill>
                <a:latin typeface="Hack" panose="020B0609030202020204" pitchFamily="49" charset="0"/>
              </a:rPr>
              <a:t>        else:</a:t>
            </a:r>
          </a:p>
          <a:p>
            <a:r>
              <a:rPr lang="en-US" altLang="zh-CN">
                <a:solidFill>
                  <a:srgbClr val="000000"/>
                </a:solidFill>
                <a:latin typeface="Hack" panose="020B0609030202020204" pitchFamily="49" charset="0"/>
              </a:rPr>
              <a:t>            check += 1</a:t>
            </a:r>
          </a:p>
          <a:p>
            <a:r>
              <a:rPr lang="en-US" altLang="zh-CN">
                <a:solidFill>
                  <a:srgbClr val="000000"/>
                </a:solidFill>
                <a:latin typeface="Hack" panose="020B0609030202020204" pitchFamily="49" charset="0"/>
              </a:rPr>
              <a:t>            if check == 9:</a:t>
            </a:r>
          </a:p>
          <a:p>
            <a:r>
              <a:rPr lang="en-US" altLang="zh-CN">
                <a:solidFill>
                  <a:srgbClr val="000000"/>
                </a:solidFill>
                <a:latin typeface="Hack" panose="020B0609030202020204" pitchFamily="49" charset="0"/>
              </a:rPr>
              <a:t>                j += 1</a:t>
            </a:r>
          </a:p>
          <a:p>
            <a:r>
              <a:rPr lang="en-US" altLang="zh-CN">
                <a:solidFill>
                  <a:srgbClr val="000000"/>
                </a:solidFill>
                <a:latin typeface="Hack" panose="020B0609030202020204" pitchFamily="49" charset="0"/>
              </a:rPr>
              <a:t>                people[i] = 0</a:t>
            </a:r>
          </a:p>
          <a:p>
            <a:r>
              <a:rPr lang="en-US" altLang="zh-CN">
                <a:solidFill>
                  <a:srgbClr val="000000"/>
                </a:solidFill>
                <a:latin typeface="Hack" panose="020B0609030202020204" pitchFamily="49" charset="0"/>
              </a:rPr>
              <a:t>                check = 0</a:t>
            </a:r>
          </a:p>
          <a:p>
            <a:r>
              <a:rPr lang="en-US" altLang="zh-CN">
                <a:solidFill>
                  <a:srgbClr val="000000"/>
                </a:solidFill>
                <a:latin typeface="Hack" panose="020B0609030202020204" pitchFamily="49" charset="0"/>
              </a:rPr>
              <a:t>                print("{}</a:t>
            </a:r>
            <a:r>
              <a:rPr lang="zh-CN" altLang="en-US">
                <a:solidFill>
                  <a:srgbClr val="000000"/>
                </a:solidFill>
                <a:latin typeface="Hack" panose="020B0609030202020204" pitchFamily="49" charset="0"/>
              </a:rPr>
              <a:t>号下船了</a:t>
            </a:r>
            <a:r>
              <a:rPr lang="en-US" altLang="zh-CN">
                <a:solidFill>
                  <a:srgbClr val="000000"/>
                </a:solidFill>
                <a:latin typeface="Hack" panose="020B0609030202020204" pitchFamily="49" charset="0"/>
              </a:rPr>
              <a:t>".format(i))</a:t>
            </a:r>
          </a:p>
          <a:p>
            <a:r>
              <a:rPr lang="en-US" altLang="zh-CN">
                <a:solidFill>
                  <a:srgbClr val="000000"/>
                </a:solidFill>
                <a:latin typeface="Hack" panose="020B0609030202020204" pitchFamily="49" charset="0"/>
              </a:rPr>
              <a:t>            else:</a:t>
            </a:r>
          </a:p>
          <a:p>
            <a:r>
              <a:rPr lang="en-US" altLang="zh-CN">
                <a:solidFill>
                  <a:srgbClr val="000000"/>
                </a:solidFill>
                <a:latin typeface="Hack" panose="020B0609030202020204" pitchFamily="49" charset="0"/>
              </a:rPr>
              <a:t>                i += 1</a:t>
            </a:r>
            <a:endParaRPr lang="zh-CN" altLang="en-US"/>
          </a:p>
        </p:txBody>
      </p:sp>
    </p:spTree>
    <p:extLst>
      <p:ext uri="{BB962C8B-B14F-4D97-AF65-F5344CB8AC3E}">
        <p14:creationId xmlns:p14="http://schemas.microsoft.com/office/powerpoint/2010/main" val="424416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代码实现（二）</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4DFF4503-5B2C-41AC-8217-D0DDF953189B}"/>
              </a:ext>
            </a:extLst>
          </p:cNvPr>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循环结构</a:t>
            </a:r>
          </a:p>
        </p:txBody>
      </p:sp>
      <p:sp>
        <p:nvSpPr>
          <p:cNvPr id="31" name="文本框 30">
            <a:extLst>
              <a:ext uri="{FF2B5EF4-FFF2-40B4-BE49-F238E27FC236}">
                <a16:creationId xmlns:a16="http://schemas.microsoft.com/office/drawing/2014/main" id="{0C155414-14CA-4988-9D19-0AD5E32B6617}"/>
              </a:ext>
            </a:extLst>
          </p:cNvPr>
          <p:cNvSpPr txBox="1"/>
          <p:nvPr/>
        </p:nvSpPr>
        <p:spPr>
          <a:xfrm>
            <a:off x="1076254" y="2572127"/>
            <a:ext cx="7215099" cy="3416320"/>
          </a:xfrm>
          <a:prstGeom prst="rect">
            <a:avLst/>
          </a:prstGeom>
          <a:noFill/>
        </p:spPr>
        <p:txBody>
          <a:bodyPr wrap="square">
            <a:spAutoFit/>
          </a:bodyPr>
          <a:lstStyle/>
          <a:p>
            <a:endParaRPr lang="en-US" altLang="zh-CN">
              <a:solidFill>
                <a:srgbClr val="000000"/>
              </a:solidFill>
              <a:latin typeface="Hack" panose="020B0609030202020204" pitchFamily="49" charset="0"/>
            </a:endParaRPr>
          </a:p>
          <a:p>
            <a:r>
              <a:rPr lang="en-US" altLang="zh-CN">
                <a:solidFill>
                  <a:srgbClr val="000000"/>
                </a:solidFill>
                <a:latin typeface="Hack" panose="020B0609030202020204" pitchFamily="49" charset="0"/>
              </a:rPr>
              <a:t>people = list(range(1, 31))</a:t>
            </a:r>
          </a:p>
          <a:p>
            <a:r>
              <a:rPr lang="en-US" altLang="zh-CN">
                <a:solidFill>
                  <a:srgbClr val="000000"/>
                </a:solidFill>
                <a:latin typeface="Hack" panose="020B0609030202020204" pitchFamily="49" charset="0"/>
              </a:rPr>
              <a:t>print(people)</a:t>
            </a:r>
          </a:p>
          <a:p>
            <a:endParaRPr lang="en-US" altLang="zh-CN">
              <a:solidFill>
                <a:srgbClr val="000000"/>
              </a:solidFill>
              <a:latin typeface="Hack" panose="020B0609030202020204" pitchFamily="49" charset="0"/>
            </a:endParaRPr>
          </a:p>
          <a:p>
            <a:endParaRPr lang="en-US" altLang="zh-CN">
              <a:solidFill>
                <a:srgbClr val="000000"/>
              </a:solidFill>
              <a:latin typeface="Hack" panose="020B0609030202020204" pitchFamily="49" charset="0"/>
            </a:endParaRPr>
          </a:p>
          <a:p>
            <a:r>
              <a:rPr lang="en-US" altLang="zh-CN">
                <a:solidFill>
                  <a:srgbClr val="000000"/>
                </a:solidFill>
                <a:latin typeface="Hack" panose="020B0609030202020204" pitchFamily="49" charset="0"/>
              </a:rPr>
              <a:t>while len(people) &gt; 15:</a:t>
            </a:r>
          </a:p>
          <a:p>
            <a:r>
              <a:rPr lang="en-US" altLang="zh-CN">
                <a:solidFill>
                  <a:srgbClr val="000000"/>
                </a:solidFill>
                <a:latin typeface="Hack" panose="020B0609030202020204" pitchFamily="49" charset="0"/>
              </a:rPr>
              <a:t>    i = 1</a:t>
            </a:r>
          </a:p>
          <a:p>
            <a:r>
              <a:rPr lang="en-US" altLang="zh-CN">
                <a:solidFill>
                  <a:srgbClr val="000000"/>
                </a:solidFill>
                <a:latin typeface="Hack" panose="020B0609030202020204" pitchFamily="49" charset="0"/>
              </a:rPr>
              <a:t>    while i &lt; 9:</a:t>
            </a:r>
          </a:p>
          <a:p>
            <a:r>
              <a:rPr lang="en-US" altLang="zh-CN">
                <a:solidFill>
                  <a:srgbClr val="000000"/>
                </a:solidFill>
                <a:latin typeface="Hack" panose="020B0609030202020204" pitchFamily="49" charset="0"/>
              </a:rPr>
              <a:t>        x = people.pop(0)</a:t>
            </a:r>
          </a:p>
          <a:p>
            <a:r>
              <a:rPr lang="en-US" altLang="zh-CN">
                <a:solidFill>
                  <a:srgbClr val="000000"/>
                </a:solidFill>
                <a:latin typeface="Hack" panose="020B0609030202020204" pitchFamily="49" charset="0"/>
              </a:rPr>
              <a:t>        people.append(x)</a:t>
            </a:r>
          </a:p>
          <a:p>
            <a:r>
              <a:rPr lang="en-US" altLang="zh-CN">
                <a:solidFill>
                  <a:srgbClr val="000000"/>
                </a:solidFill>
                <a:latin typeface="Hack" panose="020B0609030202020204" pitchFamily="49" charset="0"/>
              </a:rPr>
              <a:t>        i += 1</a:t>
            </a:r>
          </a:p>
          <a:p>
            <a:r>
              <a:rPr lang="en-US" altLang="zh-CN">
                <a:solidFill>
                  <a:srgbClr val="000000"/>
                </a:solidFill>
                <a:latin typeface="Hack" panose="020B0609030202020204" pitchFamily="49" charset="0"/>
              </a:rPr>
              <a:t>    print("{}</a:t>
            </a:r>
            <a:r>
              <a:rPr lang="zh-CN" altLang="en-US">
                <a:solidFill>
                  <a:srgbClr val="000000"/>
                </a:solidFill>
                <a:latin typeface="Hack" panose="020B0609030202020204" pitchFamily="49" charset="0"/>
              </a:rPr>
              <a:t>号下船了</a:t>
            </a:r>
            <a:r>
              <a:rPr lang="en-US" altLang="zh-CN">
                <a:solidFill>
                  <a:srgbClr val="000000"/>
                </a:solidFill>
                <a:latin typeface="Hack" panose="020B0609030202020204" pitchFamily="49" charset="0"/>
              </a:rPr>
              <a:t>".format(people.pop(0)))</a:t>
            </a:r>
            <a:endParaRPr lang="en-US" altLang="zh-CN" b="0">
              <a:solidFill>
                <a:srgbClr val="000000"/>
              </a:solidFill>
              <a:effectLst/>
              <a:latin typeface="Hack" panose="020B0609030202020204" pitchFamily="49" charset="0"/>
            </a:endParaRPr>
          </a:p>
        </p:txBody>
      </p:sp>
      <p:pic>
        <p:nvPicPr>
          <p:cNvPr id="35" name="图片 34">
            <a:extLst>
              <a:ext uri="{FF2B5EF4-FFF2-40B4-BE49-F238E27FC236}">
                <a16:creationId xmlns:a16="http://schemas.microsoft.com/office/drawing/2014/main" id="{3F8A3B0E-82A7-4BB4-B481-BBC48D862E86}"/>
              </a:ext>
            </a:extLst>
          </p:cNvPr>
          <p:cNvPicPr>
            <a:picLocks noChangeAspect="1"/>
          </p:cNvPicPr>
          <p:nvPr/>
        </p:nvPicPr>
        <p:blipFill rotWithShape="1">
          <a:blip r:embed="rId6"/>
          <a:srcRect l="1" r="58660" b="-7073"/>
          <a:stretch/>
        </p:blipFill>
        <p:spPr>
          <a:xfrm>
            <a:off x="8152095" y="5465227"/>
            <a:ext cx="3499627" cy="523220"/>
          </a:xfrm>
          <a:prstGeom prst="rect">
            <a:avLst/>
          </a:prstGeom>
        </p:spPr>
      </p:pic>
    </p:spTree>
    <p:extLst>
      <p:ext uri="{BB962C8B-B14F-4D97-AF65-F5344CB8AC3E}">
        <p14:creationId xmlns:p14="http://schemas.microsoft.com/office/powerpoint/2010/main" val="374668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inVertical)">
                                      <p:cBhvr>
                                        <p:cTn id="2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8967" y="0"/>
            <a:ext cx="1366595" cy="3534038"/>
            <a:chOff x="3234663" y="0"/>
            <a:chExt cx="1232517" cy="3187309"/>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51566" y="-1"/>
            <a:ext cx="1829331" cy="5288499"/>
            <a:chOff x="5194943" y="0"/>
            <a:chExt cx="1649852" cy="4769635"/>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9" name="稻壳儿春秋广告/盗版必究        原创来源：http://chn.docer.com/works?userid=199329941#!/work_time"/>
          <p:cNvSpPr txBox="1"/>
          <p:nvPr/>
        </p:nvSpPr>
        <p:spPr>
          <a:xfrm flipH="1">
            <a:off x="7897906" y="4755043"/>
            <a:ext cx="3657600" cy="584775"/>
          </a:xfrm>
          <a:prstGeom prst="rect">
            <a:avLst/>
          </a:prstGeom>
          <a:noFill/>
        </p:spPr>
        <p:txBody>
          <a:bodyPr wrap="square" rtlCol="0">
            <a:spAutoFit/>
          </a:bodyPr>
          <a:lstStyle/>
          <a:p>
            <a:pPr algn="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32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80" name="稻壳儿春秋广告/盗版必究        原创来源：http://chn.docer.com/works?userid=199329941#!/work_time"/>
          <p:cNvSpPr txBox="1"/>
          <p:nvPr/>
        </p:nvSpPr>
        <p:spPr>
          <a:xfrm flipH="1">
            <a:off x="8128783" y="3798893"/>
            <a:ext cx="3181277"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rPr>
              <a:t>Part 04</a:t>
            </a:r>
            <a:endParaRPr kumimoji="0" lang="zh-CN" altLang="en-US" sz="4000" i="0" u="none" strike="noStrike" kern="1500" cap="none" spc="200" normalizeH="0" noProof="0">
              <a:ln>
                <a:noFill/>
              </a:ln>
              <a:effectLst/>
              <a:uLnTx/>
              <a:uFillTx/>
              <a:latin typeface="微软雅黑" panose="020B0503020204020204" pitchFamily="34" charset="-122"/>
              <a:ea typeface="微软雅黑" panose="020B0503020204020204" pitchFamily="34" charset="-122"/>
              <a:cs typeface="851tegakizatsu" panose="02000600000000000000" pitchFamily="2" charset="-122"/>
            </a:endParaRPr>
          </a:p>
        </p:txBody>
      </p:sp>
    </p:spTree>
    <p:extLst>
      <p:ext uri="{BB962C8B-B14F-4D97-AF65-F5344CB8AC3E}">
        <p14:creationId xmlns:p14="http://schemas.microsoft.com/office/powerpoint/2010/main" val="2111289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三大结构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顺序结构</a:t>
            </a:r>
          </a:p>
        </p:txBody>
      </p:sp>
      <p:sp>
        <p:nvSpPr>
          <p:cNvPr id="22" name="稻壳儿春秋广告/盗版必究        原创来源：http://chn.docer.com/works?userid=199329941#!/work_time"/>
          <p:cNvSpPr txBox="1"/>
          <p:nvPr/>
        </p:nvSpPr>
        <p:spPr>
          <a:xfrm>
            <a:off x="2541454" y="1537656"/>
            <a:ext cx="7478637"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顺序结构：默认代码从上到下执行；</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9FAE74D9-8441-4CE5-B735-008FDB0F2B9C}"/>
              </a:ext>
            </a:extLst>
          </p:cNvPr>
          <p:cNvPicPr>
            <a:picLocks noChangeAspect="1"/>
          </p:cNvPicPr>
          <p:nvPr/>
        </p:nvPicPr>
        <p:blipFill>
          <a:blip r:embed="rId5"/>
          <a:stretch>
            <a:fillRect/>
          </a:stretch>
        </p:blipFill>
        <p:spPr>
          <a:xfrm>
            <a:off x="3459172" y="2858121"/>
            <a:ext cx="3482642" cy="2834886"/>
          </a:xfrm>
          <a:prstGeom prst="rect">
            <a:avLst/>
          </a:prstGeom>
        </p:spPr>
      </p:pic>
      <p:sp>
        <p:nvSpPr>
          <p:cNvPr id="5" name="Rectangle 1">
            <a:extLst>
              <a:ext uri="{FF2B5EF4-FFF2-40B4-BE49-F238E27FC236}">
                <a16:creationId xmlns:a16="http://schemas.microsoft.com/office/drawing/2014/main" id="{8819C324-214B-42B9-ADFB-188EBD7128C2}"/>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8" name="图片 7">
            <a:extLst>
              <a:ext uri="{FF2B5EF4-FFF2-40B4-BE49-F238E27FC236}">
                <a16:creationId xmlns:a16="http://schemas.microsoft.com/office/drawing/2014/main" id="{73CB59A2-E5FC-4240-857B-1607ADEB2246}"/>
              </a:ext>
            </a:extLst>
          </p:cNvPr>
          <p:cNvPicPr>
            <a:picLocks noChangeAspect="1"/>
          </p:cNvPicPr>
          <p:nvPr/>
        </p:nvPicPr>
        <p:blipFill>
          <a:blip r:embed="rId6"/>
          <a:stretch>
            <a:fillRect/>
          </a:stretch>
        </p:blipFill>
        <p:spPr>
          <a:xfrm>
            <a:off x="658457" y="2803928"/>
            <a:ext cx="1669941" cy="2823965"/>
          </a:xfrm>
          <a:prstGeom prst="rect">
            <a:avLst/>
          </a:prstGeom>
        </p:spPr>
      </p:pic>
      <p:pic>
        <p:nvPicPr>
          <p:cNvPr id="12" name="图片 11">
            <a:extLst>
              <a:ext uri="{FF2B5EF4-FFF2-40B4-BE49-F238E27FC236}">
                <a16:creationId xmlns:a16="http://schemas.microsoft.com/office/drawing/2014/main" id="{205AB486-283E-4B91-A117-C3DCEF0757C5}"/>
              </a:ext>
            </a:extLst>
          </p:cNvPr>
          <p:cNvPicPr>
            <a:picLocks noChangeAspect="1"/>
          </p:cNvPicPr>
          <p:nvPr/>
        </p:nvPicPr>
        <p:blipFill>
          <a:blip r:embed="rId7"/>
          <a:stretch>
            <a:fillRect/>
          </a:stretch>
        </p:blipFill>
        <p:spPr>
          <a:xfrm>
            <a:off x="7454603" y="3171130"/>
            <a:ext cx="4436031" cy="2089559"/>
          </a:xfrm>
          <a:prstGeom prst="rect">
            <a:avLst/>
          </a:prstGeom>
        </p:spPr>
      </p:pic>
    </p:spTree>
    <p:extLst>
      <p:ext uri="{BB962C8B-B14F-4D97-AF65-F5344CB8AC3E}">
        <p14:creationId xmlns:p14="http://schemas.microsoft.com/office/powerpoint/2010/main" val="11416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24326"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7892865" y="0"/>
            <a:ext cx="716183" cy="1366310"/>
            <a:chOff x="5176615" y="0"/>
            <a:chExt cx="1649852" cy="3147532"/>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170174"/>
              <a:ext cx="1649852" cy="1977358"/>
            </a:xfrm>
            <a:prstGeom prst="rect">
              <a:avLst/>
            </a:prstGeom>
          </p:spPr>
        </p:pic>
      </p:grpSp>
      <p:grpSp>
        <p:nvGrpSpPr>
          <p:cNvPr id="4" name="组合 3"/>
          <p:cNvGrpSpPr/>
          <p:nvPr/>
        </p:nvGrpSpPr>
        <p:grpSpPr>
          <a:xfrm>
            <a:off x="4364254"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1" name="稻壳儿春秋广告/盗版必究        原创来源：http://chn.docer.com/works?userid=199329941#!/work_time"/>
          <p:cNvSpPr>
            <a:spLocks noChangeArrowheads="1"/>
          </p:cNvSpPr>
          <p:nvPr/>
        </p:nvSpPr>
        <p:spPr bwMode="auto">
          <a:xfrm>
            <a:off x="5303519" y="1297062"/>
            <a:ext cx="1644127" cy="707886"/>
          </a:xfrm>
          <a:prstGeom prst="rect">
            <a:avLst/>
          </a:prstGeom>
          <a:noFill/>
        </p:spPr>
        <p:txBody>
          <a:bodyPr wrap="square">
            <a:spAutoFit/>
          </a:bodyPr>
          <a:lstStyle/>
          <a:p>
            <a:pPr algn="ctr">
              <a:spcBef>
                <a:spcPct val="0"/>
              </a:spcBef>
            </a:pPr>
            <a:r>
              <a:rPr lang="zh-CN" altLang="en-US"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目  录</a:t>
            </a:r>
            <a:endParaRPr lang="en-US" altLang="zh-CN" sz="40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endParaRPr>
          </a:p>
        </p:txBody>
      </p:sp>
      <p:sp>
        <p:nvSpPr>
          <p:cNvPr id="80" name="稻壳儿春秋广告/盗版必究        原创来源：http://chn.docer.com/works?userid=199329941#!/work_time"/>
          <p:cNvSpPr txBox="1"/>
          <p:nvPr/>
        </p:nvSpPr>
        <p:spPr>
          <a:xfrm>
            <a:off x="2255081" y="3342468"/>
            <a:ext cx="3195460"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函数的概念</a:t>
            </a:r>
          </a:p>
        </p:txBody>
      </p:sp>
      <p:sp>
        <p:nvSpPr>
          <p:cNvPr id="84" name="稻壳儿春秋广告/盗版必究        原创来源：http://chn.docer.com/works?userid=199329941#!/work_time"/>
          <p:cNvSpPr txBox="1"/>
          <p:nvPr/>
        </p:nvSpPr>
        <p:spPr>
          <a:xfrm>
            <a:off x="8233237" y="3342468"/>
            <a:ext cx="3223655"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函数的参数</a:t>
            </a:r>
          </a:p>
        </p:txBody>
      </p:sp>
      <p:sp>
        <p:nvSpPr>
          <p:cNvPr id="82" name="稻壳儿春秋广告/盗版必究        原创来源：http://chn.docer.com/works?userid=199329941#!/work_time"/>
          <p:cNvSpPr txBox="1"/>
          <p:nvPr/>
        </p:nvSpPr>
        <p:spPr>
          <a:xfrm>
            <a:off x="2255080" y="5019502"/>
            <a:ext cx="3195459"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函数的返回值</a:t>
            </a:r>
          </a:p>
        </p:txBody>
      </p:sp>
      <p:sp>
        <p:nvSpPr>
          <p:cNvPr id="86" name="稻壳儿春秋广告/盗版必究        原创来源：http://chn.docer.com/works?userid=199329941#!/work_time"/>
          <p:cNvSpPr txBox="1"/>
          <p:nvPr/>
        </p:nvSpPr>
        <p:spPr>
          <a:xfrm>
            <a:off x="8233237" y="4983993"/>
            <a:ext cx="3385021" cy="523220"/>
          </a:xfrm>
          <a:prstGeom prst="rect">
            <a:avLst/>
          </a:prstGeom>
          <a:noFill/>
          <a:effectLst/>
        </p:spPr>
        <p:txBody>
          <a:bodyPr wrap="square" rtlCol="0">
            <a:spAutoFit/>
          </a:bodyPr>
          <a:lstStyle/>
          <a:p>
            <a:r>
              <a:rPr lang="zh-CN" altLang="en-US" sz="2800" kern="150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递归函数</a:t>
            </a:r>
          </a:p>
        </p:txBody>
      </p:sp>
      <p:sp>
        <p:nvSpPr>
          <p:cNvPr id="12" name="稻壳儿春秋广告/盗版必究        原创来源：http://chn.docer.com/works?userid=199329941#!/work_time"/>
          <p:cNvSpPr/>
          <p:nvPr/>
        </p:nvSpPr>
        <p:spPr bwMode="auto">
          <a:xfrm>
            <a:off x="1082680"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7" name="稻壳儿春秋广告/盗版必究        原创来源：http://chn.docer.com/works?userid=199329941#!/work_time"/>
          <p:cNvSpPr/>
          <p:nvPr/>
        </p:nvSpPr>
        <p:spPr bwMode="auto">
          <a:xfrm>
            <a:off x="7064108" y="3001964"/>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8" name="稻壳儿春秋广告/盗版必究        原创来源：http://chn.docer.com/works?userid=199329941#!/work_time"/>
          <p:cNvSpPr/>
          <p:nvPr/>
        </p:nvSpPr>
        <p:spPr bwMode="auto">
          <a:xfrm>
            <a:off x="1082680"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89" name="稻壳儿春秋广告/盗版必究        原创来源：http://chn.docer.com/works?userid=199329941#!/work_time9"/>
          <p:cNvSpPr/>
          <p:nvPr/>
        </p:nvSpPr>
        <p:spPr bwMode="auto">
          <a:xfrm>
            <a:off x="7064108" y="4652365"/>
            <a:ext cx="1046163" cy="1020763"/>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sp>
        <p:nvSpPr>
          <p:cNvPr id="90" name="稻壳儿春秋广告/盗版必究        原创来源：http://chn.docer.com/works?userid=199329941#!/work_time"/>
          <p:cNvSpPr>
            <a:spLocks noChangeArrowheads="1"/>
          </p:cNvSpPr>
          <p:nvPr/>
        </p:nvSpPr>
        <p:spPr bwMode="auto">
          <a:xfrm>
            <a:off x="1260322" y="3219958"/>
            <a:ext cx="81711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01</a:t>
            </a:r>
          </a:p>
        </p:txBody>
      </p:sp>
      <p:sp>
        <p:nvSpPr>
          <p:cNvPr id="91" name="稻壳儿春秋广告/盗版必究        原创来源：http://chn.docer.com/works?userid=199329941#!/work_time"/>
          <p:cNvSpPr>
            <a:spLocks noChangeArrowheads="1"/>
          </p:cNvSpPr>
          <p:nvPr/>
        </p:nvSpPr>
        <p:spPr bwMode="auto">
          <a:xfrm>
            <a:off x="1260321" y="4870359"/>
            <a:ext cx="738807"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03</a:t>
            </a:r>
          </a:p>
        </p:txBody>
      </p:sp>
      <p:sp>
        <p:nvSpPr>
          <p:cNvPr id="92" name="稻壳儿春秋广告/盗版必究        原创来源：http://chn.docer.com/works?userid=199329941#!/work_time"/>
          <p:cNvSpPr>
            <a:spLocks noChangeArrowheads="1"/>
          </p:cNvSpPr>
          <p:nvPr/>
        </p:nvSpPr>
        <p:spPr bwMode="auto">
          <a:xfrm>
            <a:off x="7241750" y="3219958"/>
            <a:ext cx="79062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02</a:t>
            </a:r>
          </a:p>
        </p:txBody>
      </p:sp>
      <p:sp>
        <p:nvSpPr>
          <p:cNvPr id="93" name="稻壳儿春秋广告/盗版必究        原创来源：http://chn.docer.com/works?userid=199329941#!/work_time"/>
          <p:cNvSpPr>
            <a:spLocks noChangeArrowheads="1"/>
          </p:cNvSpPr>
          <p:nvPr/>
        </p:nvSpPr>
        <p:spPr bwMode="auto">
          <a:xfrm>
            <a:off x="7241750" y="4870359"/>
            <a:ext cx="790626" cy="584775"/>
          </a:xfrm>
          <a:prstGeom prst="rect">
            <a:avLst/>
          </a:prstGeom>
          <a:noFill/>
        </p:spPr>
        <p:txBody>
          <a:bodyPr wrap="square">
            <a:spAutoFit/>
          </a:bodyPr>
          <a:lstStyle/>
          <a:p>
            <a:pPr algn="ctr">
              <a:spcBef>
                <a:spcPct val="0"/>
              </a:spcBef>
            </a:pPr>
            <a:r>
              <a:rPr lang="en-US" altLang="zh-CN" sz="3200" kern="1500" spc="200">
                <a:latin typeface="微软雅黑" panose="020B0503020204020204" pitchFamily="34" charset="-122"/>
                <a:ea typeface="微软雅黑" panose="020B0503020204020204" pitchFamily="34" charset="-122"/>
                <a:cs typeface="851tegakizatsu" panose="02000600000000000000" pitchFamily="2" charset="-122"/>
                <a:sym typeface="Calibri" panose="020F0502020204030204" pitchFamily="34" charset="0"/>
              </a:rPr>
              <a:t>04</a:t>
            </a:r>
          </a:p>
        </p:txBody>
      </p:sp>
      <p:grpSp>
        <p:nvGrpSpPr>
          <p:cNvPr id="30" name="组合 29">
            <a:extLst>
              <a:ext uri="{FF2B5EF4-FFF2-40B4-BE49-F238E27FC236}">
                <a16:creationId xmlns:a16="http://schemas.microsoft.com/office/drawing/2014/main" id="{68A3743A-0ED8-44B1-B6A2-A9015D9F3D55}"/>
              </a:ext>
            </a:extLst>
          </p:cNvPr>
          <p:cNvGrpSpPr/>
          <p:nvPr/>
        </p:nvGrpSpPr>
        <p:grpSpPr>
          <a:xfrm>
            <a:off x="3455121" y="0"/>
            <a:ext cx="778777" cy="2065544"/>
            <a:chOff x="3234663" y="0"/>
            <a:chExt cx="1232517" cy="3187309"/>
          </a:xfrm>
        </p:grpSpPr>
        <p:sp>
          <p:nvSpPr>
            <p:cNvPr id="31" name="稻壳儿春秋广告/盗版必究        原创来源：http://chn.docer.com/works?userid=199329941#!/work_time">
              <a:extLst>
                <a:ext uri="{FF2B5EF4-FFF2-40B4-BE49-F238E27FC236}">
                  <a16:creationId xmlns:a16="http://schemas.microsoft.com/office/drawing/2014/main" id="{5DB05A23-2A11-490F-9DCE-5FFD570FE530}"/>
                </a:ext>
              </a:extLst>
            </p:cNvPr>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1500" spc="200">
                <a:latin typeface="微软雅黑" panose="020B0503020204020204" pitchFamily="34" charset="-122"/>
                <a:ea typeface="微软雅黑" panose="020B0503020204020204" pitchFamily="34" charset="-122"/>
              </a:endParaRPr>
            </a:p>
          </p:txBody>
        </p:sp>
        <p:pic>
          <p:nvPicPr>
            <p:cNvPr id="32" name="稻壳儿春秋广告/盗版必究        原创来源：http://chn.docer.com/works?userid=199329941#!/work_time">
              <a:extLst>
                <a:ext uri="{FF2B5EF4-FFF2-40B4-BE49-F238E27FC236}">
                  <a16:creationId xmlns:a16="http://schemas.microsoft.com/office/drawing/2014/main" id="{C05E2247-30F2-44AA-A575-2C6FA4BF12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spTree>
    <p:extLst>
      <p:ext uri="{BB962C8B-B14F-4D97-AF65-F5344CB8AC3E}">
        <p14:creationId xmlns:p14="http://schemas.microsoft.com/office/powerpoint/2010/main" val="297289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F3867D38-7880-43DF-9931-D04F16A1C501}"/>
              </a:ext>
            </a:extLst>
          </p:cNvPr>
          <p:cNvPicPr>
            <a:picLocks noChangeAspect="1"/>
          </p:cNvPicPr>
          <p:nvPr/>
        </p:nvPicPr>
        <p:blipFill>
          <a:blip r:embed="rId5"/>
          <a:stretch>
            <a:fillRect/>
          </a:stretch>
        </p:blipFill>
        <p:spPr>
          <a:xfrm>
            <a:off x="3332568" y="2935075"/>
            <a:ext cx="6129469" cy="3726777"/>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0E102337-85DF-4F32-BD11-D49FD2574E83}"/>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32" name="稻壳儿春秋广告/盗版必究        原创来源：http://chn.docer.com/works?userid=199329941#!/work_time">
            <a:extLst>
              <a:ext uri="{FF2B5EF4-FFF2-40B4-BE49-F238E27FC236}">
                <a16:creationId xmlns:a16="http://schemas.microsoft.com/office/drawing/2014/main" id="{51342E01-F11E-4BAC-808E-7F33B92B91A8}"/>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函数的概念</a:t>
            </a:r>
          </a:p>
        </p:txBody>
      </p:sp>
      <p:sp>
        <p:nvSpPr>
          <p:cNvPr id="33" name="稻壳儿春秋广告/盗版必究        原创来源：http://chn.docer.com/works?userid=199329941#!/work_time">
            <a:extLst>
              <a:ext uri="{FF2B5EF4-FFF2-40B4-BE49-F238E27FC236}">
                <a16:creationId xmlns:a16="http://schemas.microsoft.com/office/drawing/2014/main" id="{48596B7A-D71C-49CC-8C74-2B58E47C9815}"/>
              </a:ext>
            </a:extLst>
          </p:cNvPr>
          <p:cNvSpPr txBox="1"/>
          <p:nvPr/>
        </p:nvSpPr>
        <p:spPr>
          <a:xfrm>
            <a:off x="2541454" y="1537656"/>
            <a:ext cx="8730232"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每个人都绑过鞋带，绑鞋带可以简单的分为</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3</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个步骤，绕圈、穿过、拉紧。我们催促时，会说“快点绑鞋带”，而不是说“你要绕圈、穿过、拉紧”，绑鞋带就是一个分组任务，也就是函数，它代表了多个步骤或动作。</a:t>
            </a:r>
          </a:p>
        </p:txBody>
      </p:sp>
    </p:spTree>
    <p:extLst>
      <p:ext uri="{BB962C8B-B14F-4D97-AF65-F5344CB8AC3E}">
        <p14:creationId xmlns:p14="http://schemas.microsoft.com/office/powerpoint/2010/main" val="399134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3" name="稻壳儿春秋广告/盗版必究        原创来源：http://chn.docer.com/works?userid=199329941#!/work_time">
            <a:extLst>
              <a:ext uri="{FF2B5EF4-FFF2-40B4-BE49-F238E27FC236}">
                <a16:creationId xmlns:a16="http://schemas.microsoft.com/office/drawing/2014/main" id="{0E102337-85DF-4F32-BD11-D49FD2574E83}"/>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32" name="稻壳儿春秋广告/盗版必究        原创来源：http://chn.docer.com/works?userid=199329941#!/work_time">
            <a:extLst>
              <a:ext uri="{FF2B5EF4-FFF2-40B4-BE49-F238E27FC236}">
                <a16:creationId xmlns:a16="http://schemas.microsoft.com/office/drawing/2014/main" id="{51342E01-F11E-4BAC-808E-7F33B92B91A8}"/>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函数的概念</a:t>
            </a:r>
          </a:p>
        </p:txBody>
      </p:sp>
      <p:sp>
        <p:nvSpPr>
          <p:cNvPr id="33" name="稻壳儿春秋广告/盗版必究        原创来源：http://chn.docer.com/works?userid=199329941#!/work_time">
            <a:extLst>
              <a:ext uri="{FF2B5EF4-FFF2-40B4-BE49-F238E27FC236}">
                <a16:creationId xmlns:a16="http://schemas.microsoft.com/office/drawing/2014/main" id="{48596B7A-D71C-49CC-8C74-2B58E47C9815}"/>
              </a:ext>
            </a:extLst>
          </p:cNvPr>
          <p:cNvSpPr txBox="1"/>
          <p:nvPr/>
        </p:nvSpPr>
        <p:spPr>
          <a:xfrm>
            <a:off x="2541454" y="1537656"/>
            <a:ext cx="8730232"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每个人都绑过鞋带，绑鞋带可以简单的分为</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3</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个步骤，绕圈、穿过、拉紧。我们催促时，会说“快点绑鞋带”，而不是说“你要绕圈、穿过、拉紧”，绑鞋带就是一个分组任务，也就是函数，它代表了多个步骤或动作。</a:t>
            </a:r>
          </a:p>
        </p:txBody>
      </p:sp>
      <p:pic>
        <p:nvPicPr>
          <p:cNvPr id="31" name="图片 30">
            <a:extLst>
              <a:ext uri="{FF2B5EF4-FFF2-40B4-BE49-F238E27FC236}">
                <a16:creationId xmlns:a16="http://schemas.microsoft.com/office/drawing/2014/main" id="{41D959C4-0BEE-4A24-BEC7-A6770D8126AD}"/>
              </a:ext>
            </a:extLst>
          </p:cNvPr>
          <p:cNvPicPr>
            <a:picLocks noChangeAspect="1"/>
          </p:cNvPicPr>
          <p:nvPr/>
        </p:nvPicPr>
        <p:blipFill>
          <a:blip r:embed="rId5"/>
          <a:stretch>
            <a:fillRect/>
          </a:stretch>
        </p:blipFill>
        <p:spPr>
          <a:xfrm>
            <a:off x="3010693" y="2955838"/>
            <a:ext cx="6773220" cy="3467584"/>
          </a:xfrm>
          <a:prstGeom prst="rect">
            <a:avLst/>
          </a:prstGeom>
        </p:spPr>
      </p:pic>
    </p:spTree>
    <p:extLst>
      <p:ext uri="{BB962C8B-B14F-4D97-AF65-F5344CB8AC3E}">
        <p14:creationId xmlns:p14="http://schemas.microsoft.com/office/powerpoint/2010/main" val="39305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barn(inVertical)">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pic>
        <p:nvPicPr>
          <p:cNvPr id="11" name="图片 10">
            <a:extLst>
              <a:ext uri="{FF2B5EF4-FFF2-40B4-BE49-F238E27FC236}">
                <a16:creationId xmlns:a16="http://schemas.microsoft.com/office/drawing/2014/main" id="{E476060F-728E-42B3-B254-1444CA61DBE5}"/>
              </a:ext>
            </a:extLst>
          </p:cNvPr>
          <p:cNvPicPr>
            <a:picLocks noChangeAspect="1"/>
          </p:cNvPicPr>
          <p:nvPr/>
        </p:nvPicPr>
        <p:blipFill rotWithShape="1">
          <a:blip r:embed="rId5"/>
          <a:srcRect t="4411" b="4019"/>
          <a:stretch/>
        </p:blipFill>
        <p:spPr>
          <a:xfrm>
            <a:off x="4015756" y="3321424"/>
            <a:ext cx="5487264" cy="3354660"/>
          </a:xfrm>
          <a:prstGeom prst="rect">
            <a:avLst/>
          </a:prstGeom>
        </p:spPr>
      </p:pic>
      <p:sp>
        <p:nvSpPr>
          <p:cNvPr id="23" name="稻壳儿春秋广告/盗版必究        原创来源：http://chn.docer.com/works?userid=199329941#!/work_time">
            <a:extLst>
              <a:ext uri="{FF2B5EF4-FFF2-40B4-BE49-F238E27FC236}">
                <a16:creationId xmlns:a16="http://schemas.microsoft.com/office/drawing/2014/main" id="{53CC17AC-B2F9-4181-9F32-FA830050C9B3}"/>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31" name="稻壳儿春秋广告/盗版必究        原创来源：http://chn.docer.com/works?userid=199329941#!/work_time">
            <a:extLst>
              <a:ext uri="{FF2B5EF4-FFF2-40B4-BE49-F238E27FC236}">
                <a16:creationId xmlns:a16="http://schemas.microsoft.com/office/drawing/2014/main" id="{4FED6DA9-FB1C-41A0-BBC0-784E49B8B3D9}"/>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函数的概念</a:t>
            </a:r>
          </a:p>
        </p:txBody>
      </p:sp>
      <p:sp>
        <p:nvSpPr>
          <p:cNvPr id="32" name="稻壳儿春秋广告/盗版必究        原创来源：http://chn.docer.com/works?userid=199329941#!/work_time">
            <a:extLst>
              <a:ext uri="{FF2B5EF4-FFF2-40B4-BE49-F238E27FC236}">
                <a16:creationId xmlns:a16="http://schemas.microsoft.com/office/drawing/2014/main" id="{1702977D-CBAD-4019-9236-56C8E6936C2B}"/>
              </a:ext>
            </a:extLst>
          </p:cNvPr>
          <p:cNvSpPr txBox="1"/>
          <p:nvPr/>
        </p:nvSpPr>
        <p:spPr>
          <a:xfrm>
            <a:off x="2541454" y="1537656"/>
            <a:ext cx="8730232" cy="1705403"/>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定义好函数之后，在我们需要的时候，值需要调用</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tieMyShoe()</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，就会自动执行里面的三个步骤（绕圈、穿过、拉紧）。</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编程源自于生活，更是为了方便生活，所以要善于从生活中去找出对应的关系，对于学习编程事半功倍。</a:t>
            </a:r>
          </a:p>
        </p:txBody>
      </p:sp>
    </p:spTree>
    <p:extLst>
      <p:ext uri="{BB962C8B-B14F-4D97-AF65-F5344CB8AC3E}">
        <p14:creationId xmlns:p14="http://schemas.microsoft.com/office/powerpoint/2010/main" val="182288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2" name="图片 31">
            <a:extLst>
              <a:ext uri="{FF2B5EF4-FFF2-40B4-BE49-F238E27FC236}">
                <a16:creationId xmlns:a16="http://schemas.microsoft.com/office/drawing/2014/main" id="{F8E5CB65-9215-4A6C-A361-64AE289ABB17}"/>
              </a:ext>
            </a:extLst>
          </p:cNvPr>
          <p:cNvPicPr>
            <a:picLocks noChangeAspect="1"/>
          </p:cNvPicPr>
          <p:nvPr/>
        </p:nvPicPr>
        <p:blipFill>
          <a:blip r:embed="rId5"/>
          <a:stretch>
            <a:fillRect/>
          </a:stretch>
        </p:blipFill>
        <p:spPr>
          <a:xfrm>
            <a:off x="693300" y="2755543"/>
            <a:ext cx="4519981" cy="3481259"/>
          </a:xfrm>
          <a:prstGeom prst="rect">
            <a:avLst/>
          </a:prstGeom>
        </p:spPr>
      </p:pic>
      <p:sp>
        <p:nvSpPr>
          <p:cNvPr id="34" name="文本框 33">
            <a:extLst>
              <a:ext uri="{FF2B5EF4-FFF2-40B4-BE49-F238E27FC236}">
                <a16:creationId xmlns:a16="http://schemas.microsoft.com/office/drawing/2014/main" id="{BA335641-BB17-4AD4-B5DA-0419F6331DED}"/>
              </a:ext>
            </a:extLst>
          </p:cNvPr>
          <p:cNvSpPr txBox="1"/>
          <p:nvPr/>
        </p:nvSpPr>
        <p:spPr>
          <a:xfrm>
            <a:off x="5528603" y="3020224"/>
            <a:ext cx="6215162" cy="2951898"/>
          </a:xfrm>
          <a:prstGeom prst="rect">
            <a:avLst/>
          </a:prstGeom>
          <a:noFill/>
        </p:spPr>
        <p:txBody>
          <a:bodyPr wrap="square">
            <a:spAutoFit/>
          </a:bodyPr>
          <a:lstStyle/>
          <a:p>
            <a:pPr algn="l">
              <a:lnSpc>
                <a:spcPct val="150000"/>
              </a:lnSpc>
            </a:pPr>
            <a:r>
              <a:rPr lang="en-US" altLang="zh-CN" b="0" i="0" kern="0" spc="200">
                <a:solidFill>
                  <a:srgbClr val="333333"/>
                </a:solidFill>
                <a:effectLst/>
                <a:latin typeface="微软雅黑" panose="020B0503020204020204" pitchFamily="34" charset="-122"/>
                <a:ea typeface="微软雅黑" panose="020B0503020204020204" pitchFamily="34" charset="-122"/>
              </a:rPr>
              <a:t>—— Scratch</a:t>
            </a:r>
            <a:r>
              <a:rPr lang="zh-CN" altLang="en-US" b="0" i="0" kern="0" spc="200">
                <a:solidFill>
                  <a:srgbClr val="333333"/>
                </a:solidFill>
                <a:effectLst/>
                <a:latin typeface="微软雅黑" panose="020B0503020204020204" pitchFamily="34" charset="-122"/>
                <a:ea typeface="微软雅黑" panose="020B0503020204020204" pitchFamily="34" charset="-122"/>
              </a:rPr>
              <a:t>的自制积木是一个很重要的概念，在其它程序语言里，这叫</a:t>
            </a:r>
            <a:r>
              <a:rPr lang="zh-CN" altLang="en-US" b="1" i="0" kern="0" spc="200">
                <a:solidFill>
                  <a:srgbClr val="333333"/>
                </a:solidFill>
                <a:effectLst/>
                <a:latin typeface="微软雅黑" panose="020B0503020204020204" pitchFamily="34" charset="-122"/>
                <a:ea typeface="微软雅黑" panose="020B0503020204020204" pitchFamily="34" charset="-122"/>
              </a:rPr>
              <a:t>函数或者过程</a:t>
            </a:r>
            <a:r>
              <a:rPr lang="zh-CN" altLang="en-US" b="0" i="0" kern="0" spc="200">
                <a:solidFill>
                  <a:srgbClr val="333333"/>
                </a:solidFill>
                <a:effectLst/>
                <a:latin typeface="微软雅黑" panose="020B0503020204020204" pitchFamily="34" charset="-122"/>
                <a:ea typeface="微软雅黑" panose="020B0503020204020204" pitchFamily="34" charset="-122"/>
              </a:rPr>
              <a:t>；</a:t>
            </a:r>
          </a:p>
          <a:p>
            <a:pPr algn="l">
              <a:lnSpc>
                <a:spcPct val="150000"/>
              </a:lnSpc>
            </a:pPr>
            <a:r>
              <a:rPr lang="en-US" altLang="zh-CN" b="0" i="0" kern="0" spc="200">
                <a:solidFill>
                  <a:srgbClr val="333333"/>
                </a:solidFill>
                <a:effectLst/>
                <a:latin typeface="微软雅黑" panose="020B0503020204020204" pitchFamily="34" charset="-122"/>
                <a:ea typeface="微软雅黑" panose="020B0503020204020204" pitchFamily="34" charset="-122"/>
              </a:rPr>
              <a:t>—— </a:t>
            </a:r>
            <a:r>
              <a:rPr lang="zh-CN" altLang="en-US" b="0" i="0" kern="0" spc="200">
                <a:solidFill>
                  <a:srgbClr val="333333"/>
                </a:solidFill>
                <a:effectLst/>
                <a:latin typeface="微软雅黑" panose="020B0503020204020204" pitchFamily="34" charset="-122"/>
                <a:ea typeface="微软雅黑" panose="020B0503020204020204" pitchFamily="34" charset="-122"/>
              </a:rPr>
              <a:t>自制积木就是把实现某个功能的</a:t>
            </a:r>
            <a:r>
              <a:rPr lang="zh-CN" altLang="en-US" b="1" i="0" kern="0" spc="200">
                <a:solidFill>
                  <a:srgbClr val="333333"/>
                </a:solidFill>
                <a:effectLst/>
                <a:latin typeface="微软雅黑" panose="020B0503020204020204" pitchFamily="34" charset="-122"/>
                <a:ea typeface="微软雅黑" panose="020B0503020204020204" pitchFamily="34" charset="-122"/>
              </a:rPr>
              <a:t>一组</a:t>
            </a:r>
            <a:r>
              <a:rPr lang="zh-CN" altLang="en-US" b="0" i="0" kern="0" spc="200">
                <a:solidFill>
                  <a:srgbClr val="333333"/>
                </a:solidFill>
                <a:effectLst/>
                <a:latin typeface="微软雅黑" panose="020B0503020204020204" pitchFamily="34" charset="-122"/>
                <a:ea typeface="微软雅黑" panose="020B0503020204020204" pitchFamily="34" charset="-122"/>
              </a:rPr>
              <a:t>积木定义成</a:t>
            </a:r>
            <a:r>
              <a:rPr lang="zh-CN" altLang="en-US" b="1" i="0" kern="0" spc="200">
                <a:solidFill>
                  <a:srgbClr val="333333"/>
                </a:solidFill>
                <a:effectLst/>
                <a:latin typeface="微软雅黑" panose="020B0503020204020204" pitchFamily="34" charset="-122"/>
                <a:ea typeface="微软雅黑" panose="020B0503020204020204" pitchFamily="34" charset="-122"/>
              </a:rPr>
              <a:t>一个</a:t>
            </a:r>
            <a:r>
              <a:rPr lang="zh-CN" altLang="en-US" b="0" i="0" kern="0" spc="200">
                <a:solidFill>
                  <a:srgbClr val="333333"/>
                </a:solidFill>
                <a:effectLst/>
                <a:latin typeface="微软雅黑" panose="020B0503020204020204" pitchFamily="34" charset="-122"/>
                <a:ea typeface="微软雅黑" panose="020B0503020204020204" pitchFamily="34" charset="-122"/>
              </a:rPr>
              <a:t>积木；</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a:p>
            <a:pPr algn="l">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a:t>
            </a:r>
            <a:r>
              <a:rPr lang="zh-CN" altLang="en-US" kern="0" spc="200">
                <a:solidFill>
                  <a:srgbClr val="333333"/>
                </a:solidFill>
                <a:latin typeface="微软雅黑" panose="020B0503020204020204" pitchFamily="34" charset="-122"/>
                <a:ea typeface="微软雅黑" panose="020B0503020204020204" pitchFamily="34" charset="-122"/>
              </a:rPr>
              <a:t> </a:t>
            </a:r>
            <a:r>
              <a:rPr lang="zh-CN" altLang="en-US" b="0" i="0" kern="0" spc="200">
                <a:solidFill>
                  <a:srgbClr val="333333"/>
                </a:solidFill>
                <a:effectLst/>
                <a:latin typeface="微软雅黑" panose="020B0503020204020204" pitchFamily="34" charset="-122"/>
                <a:ea typeface="微软雅黑" panose="020B0503020204020204" pitchFamily="34" charset="-122"/>
              </a:rPr>
              <a:t>在项目程序里的任何地方，我们如果需要执行那个功能，就只需要使用自定义的那块积木；</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a:p>
            <a:pPr algn="l">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 </a:t>
            </a:r>
            <a:r>
              <a:rPr lang="zh-CN" altLang="en-US" b="0" i="0" kern="0" spc="200">
                <a:solidFill>
                  <a:srgbClr val="333333"/>
                </a:solidFill>
                <a:effectLst/>
                <a:latin typeface="微软雅黑" panose="020B0503020204020204" pitchFamily="34" charset="-122"/>
                <a:ea typeface="微软雅黑" panose="020B0503020204020204" pitchFamily="34" charset="-122"/>
              </a:rPr>
              <a:t>在复杂的程序里可以</a:t>
            </a:r>
            <a:r>
              <a:rPr lang="zh-CN" altLang="en-US" b="1" i="0" kern="0" spc="200">
                <a:solidFill>
                  <a:srgbClr val="333333"/>
                </a:solidFill>
                <a:effectLst/>
                <a:latin typeface="微软雅黑" panose="020B0503020204020204" pitchFamily="34" charset="-122"/>
                <a:ea typeface="微软雅黑" panose="020B0503020204020204" pitchFamily="34" charset="-122"/>
              </a:rPr>
              <a:t>简化代码</a:t>
            </a:r>
            <a:r>
              <a:rPr lang="zh-CN" altLang="en-US" b="0" i="0" kern="0" spc="200">
                <a:solidFill>
                  <a:srgbClr val="333333"/>
                </a:solidFill>
                <a:effectLst/>
                <a:latin typeface="微软雅黑" panose="020B0503020204020204" pitchFamily="34" charset="-122"/>
                <a:ea typeface="微软雅黑" panose="020B0503020204020204" pitchFamily="34" charset="-122"/>
              </a:rPr>
              <a:t>，</a:t>
            </a:r>
            <a:r>
              <a:rPr lang="zh-CN" altLang="en-US" b="1" kern="0" spc="200">
                <a:solidFill>
                  <a:srgbClr val="333333"/>
                </a:solidFill>
                <a:latin typeface="微软雅黑" panose="020B0503020204020204" pitchFamily="34" charset="-122"/>
                <a:ea typeface="微软雅黑" panose="020B0503020204020204" pitchFamily="34" charset="-122"/>
              </a:rPr>
              <a:t>增强</a:t>
            </a:r>
            <a:r>
              <a:rPr lang="zh-CN" altLang="en-US" b="1" i="0" kern="0" spc="200">
                <a:solidFill>
                  <a:srgbClr val="333333"/>
                </a:solidFill>
                <a:effectLst/>
                <a:latin typeface="微软雅黑" panose="020B0503020204020204" pitchFamily="34" charset="-122"/>
                <a:ea typeface="微软雅黑" panose="020B0503020204020204" pitchFamily="34" charset="-122"/>
              </a:rPr>
              <a:t>代码逻辑</a:t>
            </a:r>
            <a:r>
              <a:rPr lang="zh-CN" altLang="en-US" b="0" i="0" kern="0" spc="200">
                <a:solidFill>
                  <a:srgbClr val="333333"/>
                </a:solidFill>
                <a:effectLst/>
                <a:latin typeface="微软雅黑" panose="020B0503020204020204" pitchFamily="34" charset="-122"/>
                <a:ea typeface="微软雅黑" panose="020B0503020204020204" pitchFamily="34" charset="-122"/>
              </a:rPr>
              <a:t>；</a:t>
            </a:r>
          </a:p>
        </p:txBody>
      </p:sp>
      <p:pic>
        <p:nvPicPr>
          <p:cNvPr id="35" name="图片 34">
            <a:extLst>
              <a:ext uri="{FF2B5EF4-FFF2-40B4-BE49-F238E27FC236}">
                <a16:creationId xmlns:a16="http://schemas.microsoft.com/office/drawing/2014/main" id="{8D42FF3A-061D-44F2-BB9F-564D1EBDB2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6791" y="1078631"/>
            <a:ext cx="1864685" cy="1864685"/>
          </a:xfrm>
          <a:prstGeom prst="rect">
            <a:avLst/>
          </a:prstGeom>
        </p:spPr>
      </p:pic>
      <p:sp>
        <p:nvSpPr>
          <p:cNvPr id="36" name="稻壳儿春秋广告/盗版必究        原创来源：http://chn.docer.com/works?userid=199329941#!/work_time">
            <a:extLst>
              <a:ext uri="{FF2B5EF4-FFF2-40B4-BE49-F238E27FC236}">
                <a16:creationId xmlns:a16="http://schemas.microsoft.com/office/drawing/2014/main" id="{5C23F428-5DE4-449C-9FA6-1E02A5053A36}"/>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函数的概念</a:t>
            </a:r>
          </a:p>
        </p:txBody>
      </p:sp>
    </p:spTree>
    <p:extLst>
      <p:ext uri="{BB962C8B-B14F-4D97-AF65-F5344CB8AC3E}">
        <p14:creationId xmlns:p14="http://schemas.microsoft.com/office/powerpoint/2010/main" val="240164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6D0D2EE2-7256-4C4E-919E-738E8E54AB82}"/>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函数的概念</a:t>
            </a:r>
          </a:p>
        </p:txBody>
      </p:sp>
      <p:sp>
        <p:nvSpPr>
          <p:cNvPr id="33" name="稻壳儿春秋广告/盗版必究        原创来源：http://chn.docer.com/works?userid=199329941#!/work_time">
            <a:extLst>
              <a:ext uri="{FF2B5EF4-FFF2-40B4-BE49-F238E27FC236}">
                <a16:creationId xmlns:a16="http://schemas.microsoft.com/office/drawing/2014/main" id="{97011050-DAA0-47F3-9D81-5414A8E6075F}"/>
              </a:ext>
            </a:extLst>
          </p:cNvPr>
          <p:cNvSpPr txBox="1"/>
          <p:nvPr/>
        </p:nvSpPr>
        <p:spPr>
          <a:xfrm>
            <a:off x="2541454" y="1537656"/>
            <a:ext cx="873023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概念：包裹一部分代码，实现某一个功能，达成一个目的；</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功能：可反复调用，提高代码复用性，提高开发效率，便于维护管理；</a:t>
            </a:r>
            <a:endParaRPr lang="en-US" altLang="zh-CN" kern="0"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CA1AF742-C7E2-4DF2-9A13-4AF4D9F47EF1}"/>
              </a:ext>
            </a:extLst>
          </p:cNvPr>
          <p:cNvSpPr txBox="1"/>
          <p:nvPr/>
        </p:nvSpPr>
        <p:spPr>
          <a:xfrm>
            <a:off x="966626" y="3429000"/>
            <a:ext cx="2792546" cy="1705403"/>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语法：</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marL="285750" indent="-285750">
              <a:lnSpc>
                <a:spcPct val="150000"/>
              </a:lnSpc>
              <a:buFont typeface="Arial" panose="020B0604020202020204" pitchFamily="34" charset="0"/>
              <a:buChar char="•"/>
            </a:pPr>
            <a:r>
              <a:rPr lang="en-US" altLang="zh-CN" kern="0" spc="200">
                <a:latin typeface="微软雅黑" panose="020B0503020204020204" pitchFamily="34" charset="-122"/>
                <a:ea typeface="微软雅黑" panose="020B0503020204020204" pitchFamily="34" charset="-122"/>
              </a:rPr>
              <a:t>def </a:t>
            </a:r>
            <a:r>
              <a:rPr lang="zh-CN" altLang="en-US" kern="0" spc="200">
                <a:latin typeface="微软雅黑" panose="020B0503020204020204" pitchFamily="34" charset="-122"/>
                <a:ea typeface="微软雅黑" panose="020B0503020204020204" pitchFamily="34" charset="-122"/>
              </a:rPr>
              <a:t>函数名</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参数</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code1</a:t>
            </a:r>
          </a:p>
          <a:p>
            <a:pPr>
              <a:lnSpc>
                <a:spcPct val="150000"/>
              </a:lnSpc>
            </a:pPr>
            <a:r>
              <a:rPr lang="en-US" altLang="zh-CN" kern="0" spc="200">
                <a:latin typeface="微软雅黑" panose="020B0503020204020204" pitchFamily="34" charset="-122"/>
                <a:ea typeface="微软雅黑" panose="020B0503020204020204" pitchFamily="34" charset="-122"/>
              </a:rPr>
              <a:t>	code2</a:t>
            </a:r>
          </a:p>
        </p:txBody>
      </p:sp>
      <p:sp>
        <p:nvSpPr>
          <p:cNvPr id="39" name="文本框 38">
            <a:extLst>
              <a:ext uri="{FF2B5EF4-FFF2-40B4-BE49-F238E27FC236}">
                <a16:creationId xmlns:a16="http://schemas.microsoft.com/office/drawing/2014/main" id="{CDD73B65-959D-4746-99BC-C02FDD14C73C}"/>
              </a:ext>
            </a:extLst>
          </p:cNvPr>
          <p:cNvSpPr txBox="1"/>
          <p:nvPr/>
        </p:nvSpPr>
        <p:spPr>
          <a:xfrm>
            <a:off x="4688328" y="5159560"/>
            <a:ext cx="3417949" cy="1291059"/>
          </a:xfrm>
          <a:prstGeom prst="rect">
            <a:avLst/>
          </a:prstGeom>
          <a:noFill/>
        </p:spPr>
        <p:txBody>
          <a:bodyPr wrap="square">
            <a:spAutoFit/>
          </a:bodyPr>
          <a:lstStyle/>
          <a:p>
            <a:pPr>
              <a:lnSpc>
                <a:spcPct val="150000"/>
              </a:lnSpc>
            </a:pPr>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func():</a:t>
            </a:r>
          </a:p>
          <a:p>
            <a:pPr>
              <a:lnSpc>
                <a:spcPct val="150000"/>
              </a:lnSpc>
            </a:pPr>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我是一个函数</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func()</a:t>
            </a:r>
          </a:p>
        </p:txBody>
      </p:sp>
      <p:pic>
        <p:nvPicPr>
          <p:cNvPr id="8" name="图片 7">
            <a:extLst>
              <a:ext uri="{FF2B5EF4-FFF2-40B4-BE49-F238E27FC236}">
                <a16:creationId xmlns:a16="http://schemas.microsoft.com/office/drawing/2014/main" id="{666315AE-D00B-42DA-8310-7061920EE5C5}"/>
              </a:ext>
            </a:extLst>
          </p:cNvPr>
          <p:cNvPicPr>
            <a:picLocks noChangeAspect="1"/>
          </p:cNvPicPr>
          <p:nvPr/>
        </p:nvPicPr>
        <p:blipFill>
          <a:blip r:embed="rId5"/>
          <a:stretch>
            <a:fillRect/>
          </a:stretch>
        </p:blipFill>
        <p:spPr>
          <a:xfrm>
            <a:off x="8472685" y="5702558"/>
            <a:ext cx="3417949" cy="503019"/>
          </a:xfrm>
          <a:prstGeom prst="rect">
            <a:avLst/>
          </a:prstGeom>
        </p:spPr>
      </p:pic>
      <p:pic>
        <p:nvPicPr>
          <p:cNvPr id="11" name="图片 10">
            <a:extLst>
              <a:ext uri="{FF2B5EF4-FFF2-40B4-BE49-F238E27FC236}">
                <a16:creationId xmlns:a16="http://schemas.microsoft.com/office/drawing/2014/main" id="{FC4858A8-0AB8-4152-AA7B-93ABAFCA5604}"/>
              </a:ext>
            </a:extLst>
          </p:cNvPr>
          <p:cNvPicPr>
            <a:picLocks noChangeAspect="1"/>
          </p:cNvPicPr>
          <p:nvPr/>
        </p:nvPicPr>
        <p:blipFill>
          <a:blip r:embed="rId6"/>
          <a:stretch>
            <a:fillRect/>
          </a:stretch>
        </p:blipFill>
        <p:spPr>
          <a:xfrm>
            <a:off x="4688328" y="2696332"/>
            <a:ext cx="5683837" cy="2119544"/>
          </a:xfrm>
          <a:prstGeom prst="rect">
            <a:avLst/>
          </a:prstGeom>
        </p:spPr>
      </p:pic>
    </p:spTree>
    <p:extLst>
      <p:ext uri="{BB962C8B-B14F-4D97-AF65-F5344CB8AC3E}">
        <p14:creationId xmlns:p14="http://schemas.microsoft.com/office/powerpoint/2010/main" val="303720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arn(inVertical)">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7"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7205630" y="3535999"/>
            <a:ext cx="3547006" cy="2536400"/>
          </a:xfrm>
          <a:prstGeom prst="rect">
            <a:avLst/>
          </a:prstGeom>
          <a:noFill/>
        </p:spPr>
        <p:txBody>
          <a:bodyPr wrap="square">
            <a:spAutoFit/>
          </a:bodyPr>
          <a:lstStyle/>
          <a:p>
            <a:pPr algn="l">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1</a:t>
            </a:r>
            <a:r>
              <a:rPr lang="zh-CN" altLang="en-US" kern="0" spc="200">
                <a:solidFill>
                  <a:srgbClr val="333333"/>
                </a:solidFill>
                <a:latin typeface="微软雅黑" panose="020B0503020204020204" pitchFamily="34" charset="-122"/>
                <a:ea typeface="微软雅黑" panose="020B0503020204020204" pitchFamily="34" charset="-122"/>
              </a:rPr>
              <a:t>）可以使用数字字母下划线</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2</a:t>
            </a:r>
            <a:r>
              <a:rPr lang="zh-CN" altLang="en-US" kern="0" spc="200">
                <a:solidFill>
                  <a:srgbClr val="333333"/>
                </a:solidFill>
                <a:latin typeface="微软雅黑" panose="020B0503020204020204" pitchFamily="34" charset="-122"/>
                <a:ea typeface="微软雅黑" panose="020B0503020204020204" pitchFamily="34" charset="-122"/>
              </a:rPr>
              <a:t>）首字符不能用数字</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3</a:t>
            </a:r>
            <a:r>
              <a:rPr lang="zh-CN" altLang="en-US" kern="0" spc="200">
                <a:solidFill>
                  <a:srgbClr val="333333"/>
                </a:solidFill>
                <a:latin typeface="微软雅黑" panose="020B0503020204020204" pitchFamily="34" charset="-122"/>
                <a:ea typeface="微软雅黑" panose="020B0503020204020204" pitchFamily="34" charset="-122"/>
              </a:rPr>
              <a:t>）严格区分大小写</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4</a:t>
            </a:r>
            <a:r>
              <a:rPr lang="zh-CN" altLang="en-US" kern="0" spc="200">
                <a:solidFill>
                  <a:srgbClr val="333333"/>
                </a:solidFill>
                <a:latin typeface="微软雅黑" panose="020B0503020204020204" pitchFamily="34" charset="-122"/>
                <a:ea typeface="微软雅黑" panose="020B0503020204020204" pitchFamily="34" charset="-122"/>
              </a:rPr>
              <a:t>）不能使用关键字</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5</a:t>
            </a:r>
            <a:r>
              <a:rPr lang="zh-CN" altLang="en-US" kern="0" spc="200">
                <a:solidFill>
                  <a:srgbClr val="333333"/>
                </a:solidFill>
                <a:latin typeface="微软雅黑" panose="020B0503020204020204" pitchFamily="34" charset="-122"/>
                <a:ea typeface="微软雅黑" panose="020B0503020204020204" pitchFamily="34" charset="-122"/>
              </a:rPr>
              <a:t>）变量命名要有意义</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6</a:t>
            </a:r>
            <a:r>
              <a:rPr lang="zh-CN" altLang="en-US" kern="0" spc="200">
                <a:solidFill>
                  <a:srgbClr val="333333"/>
                </a:solidFill>
                <a:latin typeface="微软雅黑" panose="020B0503020204020204" pitchFamily="34" charset="-122"/>
                <a:ea typeface="微软雅黑" panose="020B0503020204020204" pitchFamily="34" charset="-122"/>
              </a:rPr>
              <a:t>）不能使用中文</a:t>
            </a:r>
            <a:endParaRPr lang="zh-CN" altLang="en-US" b="0" i="0" kern="0" spc="200">
              <a:solidFill>
                <a:srgbClr val="333333"/>
              </a:solidFill>
              <a:effectLst/>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8D42FF3A-061D-44F2-BB9F-564D1EBDB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7910" y="1439883"/>
            <a:ext cx="1864685" cy="1864685"/>
          </a:xfrm>
          <a:prstGeom prst="rect">
            <a:avLst/>
          </a:prstGeom>
        </p:spPr>
      </p:pic>
      <p:sp>
        <p:nvSpPr>
          <p:cNvPr id="36" name="稻壳儿春秋广告/盗版必究        原创来源：http://chn.docer.com/works?userid=199329941#!/work_time">
            <a:extLst>
              <a:ext uri="{FF2B5EF4-FFF2-40B4-BE49-F238E27FC236}">
                <a16:creationId xmlns:a16="http://schemas.microsoft.com/office/drawing/2014/main" id="{5C23F428-5DE4-449C-9FA6-1E02A5053A36}"/>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函数的命名规则</a:t>
            </a:r>
          </a:p>
        </p:txBody>
      </p:sp>
      <p:sp>
        <p:nvSpPr>
          <p:cNvPr id="31" name="文本框 30">
            <a:extLst>
              <a:ext uri="{FF2B5EF4-FFF2-40B4-BE49-F238E27FC236}">
                <a16:creationId xmlns:a16="http://schemas.microsoft.com/office/drawing/2014/main" id="{F46B0090-1D61-47EE-A990-7D560E2830FA}"/>
              </a:ext>
            </a:extLst>
          </p:cNvPr>
          <p:cNvSpPr txBox="1"/>
          <p:nvPr/>
        </p:nvSpPr>
        <p:spPr>
          <a:xfrm>
            <a:off x="2171262" y="2705002"/>
            <a:ext cx="3924738" cy="3367397"/>
          </a:xfrm>
          <a:prstGeom prst="rect">
            <a:avLst/>
          </a:prstGeom>
          <a:noFill/>
        </p:spPr>
        <p:txBody>
          <a:bodyPr wrap="square">
            <a:spAutoFit/>
          </a:bodyPr>
          <a:lstStyle/>
          <a:p>
            <a:pPr>
              <a:lnSpc>
                <a:spcPct val="150000"/>
              </a:lnSpc>
            </a:pPr>
            <a:r>
              <a:rPr lang="zh-CN" altLang="en-US" kern="0" spc="200">
                <a:solidFill>
                  <a:srgbClr val="333333"/>
                </a:solidFill>
                <a:latin typeface="微软雅黑" panose="020B0503020204020204" pitchFamily="34" charset="-122"/>
                <a:ea typeface="微软雅黑" panose="020B0503020204020204" pitchFamily="34" charset="-122"/>
              </a:rPr>
              <a:t>命名法：</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1</a:t>
            </a:r>
            <a:r>
              <a:rPr lang="zh-CN" altLang="en-US" kern="0" spc="200">
                <a:solidFill>
                  <a:srgbClr val="333333"/>
                </a:solidFill>
                <a:latin typeface="微软雅黑" panose="020B0503020204020204" pitchFamily="34" charset="-122"/>
                <a:ea typeface="微软雅黑" panose="020B0503020204020204" pitchFamily="34" charset="-122"/>
              </a:rPr>
              <a:t>）帕斯卡命名法：函数名一律小写，若有多个单词用下划线隔开。</a:t>
            </a:r>
            <a:endParaRPr lang="en-US" altLang="zh-CN" kern="0" spc="20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kern="0" spc="200">
                <a:solidFill>
                  <a:srgbClr val="333333"/>
                </a:solidFill>
                <a:latin typeface="微软雅黑" panose="020B0503020204020204" pitchFamily="34" charset="-122"/>
                <a:ea typeface="微软雅黑" panose="020B0503020204020204" pitchFamily="34" charset="-122"/>
              </a:rPr>
              <a:t>例如：</a:t>
            </a:r>
            <a:r>
              <a:rPr lang="en-US" altLang="zh-CN" kern="0" spc="200">
                <a:solidFill>
                  <a:srgbClr val="333333"/>
                </a:solidFill>
                <a:latin typeface="微软雅黑" panose="020B0503020204020204" pitchFamily="34" charset="-122"/>
                <a:ea typeface="微软雅黑" panose="020B0503020204020204" pitchFamily="34" charset="-122"/>
              </a:rPr>
              <a:t>my_car</a:t>
            </a:r>
          </a:p>
          <a:p>
            <a:pPr>
              <a:lnSpc>
                <a:spcPct val="150000"/>
              </a:lnSpc>
            </a:pPr>
            <a:r>
              <a:rPr lang="en-US" altLang="zh-CN" kern="0" spc="200">
                <a:solidFill>
                  <a:srgbClr val="333333"/>
                </a:solidFill>
                <a:latin typeface="微软雅黑" panose="020B0503020204020204" pitchFamily="34" charset="-122"/>
                <a:ea typeface="微软雅黑" panose="020B0503020204020204" pitchFamily="34" charset="-122"/>
              </a:rPr>
              <a:t>2</a:t>
            </a:r>
            <a:r>
              <a:rPr lang="zh-CN" altLang="en-US" kern="0" spc="200">
                <a:solidFill>
                  <a:srgbClr val="333333"/>
                </a:solidFill>
                <a:latin typeface="微软雅黑" panose="020B0503020204020204" pitchFamily="34" charset="-122"/>
                <a:ea typeface="微软雅黑" panose="020B0503020204020204" pitchFamily="34" charset="-122"/>
              </a:rPr>
              <a:t>）小驼峰命名法：除了第一个单词首字符小写之外，剩下每个单词首字符大写</a:t>
            </a:r>
          </a:p>
          <a:p>
            <a:pPr>
              <a:lnSpc>
                <a:spcPct val="150000"/>
              </a:lnSpc>
            </a:pPr>
            <a:r>
              <a:rPr lang="zh-CN" altLang="en-US" kern="0" spc="200">
                <a:solidFill>
                  <a:srgbClr val="333333"/>
                </a:solidFill>
                <a:latin typeface="微软雅黑" panose="020B0503020204020204" pitchFamily="34" charset="-122"/>
                <a:ea typeface="微软雅黑" panose="020B0503020204020204" pitchFamily="34" charset="-122"/>
              </a:rPr>
              <a:t>例如：</a:t>
            </a:r>
            <a:r>
              <a:rPr lang="en-US" altLang="zh-CN" kern="0" spc="200">
                <a:solidFill>
                  <a:srgbClr val="333333"/>
                </a:solidFill>
                <a:latin typeface="微软雅黑" panose="020B0503020204020204" pitchFamily="34" charset="-122"/>
                <a:ea typeface="微软雅黑" panose="020B0503020204020204" pitchFamily="34" charset="-122"/>
              </a:rPr>
              <a:t>myCar</a:t>
            </a:r>
            <a:endParaRPr lang="zh-CN" altLang="en-US" b="0" i="0" kern="0" spc="20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834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arn(inVertic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函数的参数</a:t>
            </a:r>
          </a:p>
        </p:txBody>
      </p:sp>
      <p:sp>
        <p:nvSpPr>
          <p:cNvPr id="22" name="稻壳儿春秋广告/盗版必究        原创来源：http://chn.docer.com/works?userid=199329941#!/work_time"/>
          <p:cNvSpPr txBox="1"/>
          <p:nvPr/>
        </p:nvSpPr>
        <p:spPr>
          <a:xfrm>
            <a:off x="2541454" y="1537656"/>
            <a:ext cx="8223112" cy="1289905"/>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形参：形式参数，在函数的定义处</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实参：实际参数，在函数的调用处；</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遵循原则：形参和实参要一一对应；</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6" name="左大括号 5">
            <a:extLst>
              <a:ext uri="{FF2B5EF4-FFF2-40B4-BE49-F238E27FC236}">
                <a16:creationId xmlns:a16="http://schemas.microsoft.com/office/drawing/2014/main" id="{90AD58E3-8401-41A9-B84C-517B5AC42945}"/>
              </a:ext>
            </a:extLst>
          </p:cNvPr>
          <p:cNvSpPr/>
          <p:nvPr/>
        </p:nvSpPr>
        <p:spPr>
          <a:xfrm>
            <a:off x="1828797" y="3671047"/>
            <a:ext cx="233082" cy="1734671"/>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32" name="稻壳儿春秋广告/盗版必究        原创来源：http://chn.docer.com/works?userid=199329941#!/work_time">
            <a:extLst>
              <a:ext uri="{FF2B5EF4-FFF2-40B4-BE49-F238E27FC236}">
                <a16:creationId xmlns:a16="http://schemas.microsoft.com/office/drawing/2014/main" id="{BE0007C5-54CE-4ADF-BFE9-A2A96A71A02F}"/>
              </a:ext>
            </a:extLst>
          </p:cNvPr>
          <p:cNvSpPr txBox="1"/>
          <p:nvPr/>
        </p:nvSpPr>
        <p:spPr>
          <a:xfrm>
            <a:off x="2249309" y="3425508"/>
            <a:ext cx="1999958"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普通形参</a:t>
            </a:r>
            <a:endParaRPr lang="en-US" altLang="zh-CN" kern="0" spc="200">
              <a:latin typeface="微软雅黑" panose="020B0503020204020204" pitchFamily="34" charset="-122"/>
              <a:ea typeface="微软雅黑" panose="020B0503020204020204" pitchFamily="34" charset="-122"/>
            </a:endParaRPr>
          </a:p>
        </p:txBody>
      </p:sp>
      <p:sp>
        <p:nvSpPr>
          <p:cNvPr id="33" name="稻壳儿春秋广告/盗版必究        原创来源：http://chn.docer.com/works?userid=199329941#!/work_time">
            <a:extLst>
              <a:ext uri="{FF2B5EF4-FFF2-40B4-BE49-F238E27FC236}">
                <a16:creationId xmlns:a16="http://schemas.microsoft.com/office/drawing/2014/main" id="{631306E0-ED4E-4ADB-B3BC-69234618D45C}"/>
              </a:ext>
            </a:extLst>
          </p:cNvPr>
          <p:cNvSpPr txBox="1"/>
          <p:nvPr/>
        </p:nvSpPr>
        <p:spPr>
          <a:xfrm>
            <a:off x="1034963" y="4308928"/>
            <a:ext cx="793834"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形参</a:t>
            </a:r>
            <a:endParaRPr lang="en-US" altLang="zh-CN" kern="0" spc="200">
              <a:latin typeface="微软雅黑" panose="020B0503020204020204" pitchFamily="34" charset="-122"/>
              <a:ea typeface="微软雅黑" panose="020B0503020204020204" pitchFamily="34" charset="-122"/>
            </a:endParaRPr>
          </a:p>
        </p:txBody>
      </p:sp>
      <p:sp>
        <p:nvSpPr>
          <p:cNvPr id="34" name="稻壳儿春秋广告/盗版必究        原创来源：http://chn.docer.com/works?userid=199329941#!/work_time">
            <a:extLst>
              <a:ext uri="{FF2B5EF4-FFF2-40B4-BE49-F238E27FC236}">
                <a16:creationId xmlns:a16="http://schemas.microsoft.com/office/drawing/2014/main" id="{04D34616-8523-4931-B4F9-86E6C95046AE}"/>
              </a:ext>
            </a:extLst>
          </p:cNvPr>
          <p:cNvSpPr txBox="1"/>
          <p:nvPr/>
        </p:nvSpPr>
        <p:spPr>
          <a:xfrm>
            <a:off x="2249309" y="4263582"/>
            <a:ext cx="1892382"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默认形参</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A20CAAC6-C76F-4809-B114-4797021DA881}"/>
              </a:ext>
            </a:extLst>
          </p:cNvPr>
          <p:cNvSpPr txBox="1"/>
          <p:nvPr/>
        </p:nvSpPr>
        <p:spPr>
          <a:xfrm>
            <a:off x="2249309" y="5101656"/>
            <a:ext cx="1999958"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命名关键字形参</a:t>
            </a:r>
            <a:endParaRPr lang="en-US" altLang="zh-CN" kern="0" spc="200">
              <a:latin typeface="微软雅黑" panose="020B0503020204020204" pitchFamily="34" charset="-122"/>
              <a:ea typeface="微软雅黑" panose="020B0503020204020204" pitchFamily="34" charset="-122"/>
            </a:endParaRPr>
          </a:p>
        </p:txBody>
      </p:sp>
      <p:sp>
        <p:nvSpPr>
          <p:cNvPr id="36" name="左大括号 35">
            <a:extLst>
              <a:ext uri="{FF2B5EF4-FFF2-40B4-BE49-F238E27FC236}">
                <a16:creationId xmlns:a16="http://schemas.microsoft.com/office/drawing/2014/main" id="{C1842929-8BAB-4B48-8A02-EB33AC67788F}"/>
              </a:ext>
            </a:extLst>
          </p:cNvPr>
          <p:cNvSpPr/>
          <p:nvPr/>
        </p:nvSpPr>
        <p:spPr>
          <a:xfrm>
            <a:off x="5728443" y="3671045"/>
            <a:ext cx="233082" cy="1734671"/>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37" name="稻壳儿春秋广告/盗版必究        原创来源：http://chn.docer.com/works?userid=199329941#!/work_time">
            <a:extLst>
              <a:ext uri="{FF2B5EF4-FFF2-40B4-BE49-F238E27FC236}">
                <a16:creationId xmlns:a16="http://schemas.microsoft.com/office/drawing/2014/main" id="{2B2E77B0-3337-447B-AE2B-586F3F32FBB8}"/>
              </a:ext>
            </a:extLst>
          </p:cNvPr>
          <p:cNvSpPr txBox="1"/>
          <p:nvPr/>
        </p:nvSpPr>
        <p:spPr>
          <a:xfrm>
            <a:off x="6148955" y="3425506"/>
            <a:ext cx="1999958"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普通实参</a:t>
            </a:r>
            <a:endParaRPr lang="en-US" altLang="zh-CN" kern="0" spc="200">
              <a:latin typeface="微软雅黑" panose="020B0503020204020204" pitchFamily="34" charset="-122"/>
              <a:ea typeface="微软雅黑" panose="020B0503020204020204" pitchFamily="34" charset="-122"/>
            </a:endParaRPr>
          </a:p>
        </p:txBody>
      </p:sp>
      <p:sp>
        <p:nvSpPr>
          <p:cNvPr id="38" name="稻壳儿春秋广告/盗版必究        原创来源：http://chn.docer.com/works?userid=199329941#!/work_time">
            <a:extLst>
              <a:ext uri="{FF2B5EF4-FFF2-40B4-BE49-F238E27FC236}">
                <a16:creationId xmlns:a16="http://schemas.microsoft.com/office/drawing/2014/main" id="{CB139D4F-729B-4965-9D9E-DEC7B9506317}"/>
              </a:ext>
            </a:extLst>
          </p:cNvPr>
          <p:cNvSpPr txBox="1"/>
          <p:nvPr/>
        </p:nvSpPr>
        <p:spPr>
          <a:xfrm>
            <a:off x="4934609" y="4308926"/>
            <a:ext cx="793834"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实参</a:t>
            </a:r>
            <a:endParaRPr lang="en-US" altLang="zh-CN" kern="0" spc="200">
              <a:latin typeface="微软雅黑" panose="020B0503020204020204" pitchFamily="34" charset="-122"/>
              <a:ea typeface="微软雅黑" panose="020B0503020204020204" pitchFamily="34" charset="-122"/>
            </a:endParaRPr>
          </a:p>
        </p:txBody>
      </p:sp>
      <p:sp>
        <p:nvSpPr>
          <p:cNvPr id="40" name="稻壳儿春秋广告/盗版必究        原创来源：http://chn.docer.com/works?userid=199329941#!/work_time">
            <a:extLst>
              <a:ext uri="{FF2B5EF4-FFF2-40B4-BE49-F238E27FC236}">
                <a16:creationId xmlns:a16="http://schemas.microsoft.com/office/drawing/2014/main" id="{B5EA6490-F5F7-4B37-81BC-518C9B33F53B}"/>
              </a:ext>
            </a:extLst>
          </p:cNvPr>
          <p:cNvSpPr txBox="1"/>
          <p:nvPr/>
        </p:nvSpPr>
        <p:spPr>
          <a:xfrm>
            <a:off x="6148955" y="5101654"/>
            <a:ext cx="1999958"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命名关键字实参</a:t>
            </a:r>
            <a:endParaRPr lang="en-US" altLang="zh-CN" kern="0" spc="200">
              <a:latin typeface="微软雅黑" panose="020B0503020204020204" pitchFamily="34" charset="-122"/>
              <a:ea typeface="微软雅黑" panose="020B0503020204020204" pitchFamily="34" charset="-122"/>
            </a:endParaRPr>
          </a:p>
        </p:txBody>
      </p:sp>
      <p:sp>
        <p:nvSpPr>
          <p:cNvPr id="41" name="稻壳儿春秋广告/盗版必究        原创来源：http://chn.docer.com/works?userid=199329941#!/work_time">
            <a:extLst>
              <a:ext uri="{FF2B5EF4-FFF2-40B4-BE49-F238E27FC236}">
                <a16:creationId xmlns:a16="http://schemas.microsoft.com/office/drawing/2014/main" id="{B2ABCECE-DF79-488F-B047-4B64A0687AE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42" name="文本框 41">
            <a:extLst>
              <a:ext uri="{FF2B5EF4-FFF2-40B4-BE49-F238E27FC236}">
                <a16:creationId xmlns:a16="http://schemas.microsoft.com/office/drawing/2014/main" id="{49D7F590-7AE9-4AA6-A367-49A218A8A923}"/>
              </a:ext>
            </a:extLst>
          </p:cNvPr>
          <p:cNvSpPr txBox="1"/>
          <p:nvPr/>
        </p:nvSpPr>
        <p:spPr>
          <a:xfrm>
            <a:off x="8609875" y="3810595"/>
            <a:ext cx="3417949" cy="1291059"/>
          </a:xfrm>
          <a:prstGeom prst="rect">
            <a:avLst/>
          </a:prstGeom>
          <a:noFill/>
        </p:spPr>
        <p:txBody>
          <a:bodyPr wrap="square">
            <a:spAutoFit/>
          </a:bodyPr>
          <a:lstStyle/>
          <a:p>
            <a:pPr>
              <a:lnSpc>
                <a:spcPct val="150000"/>
              </a:lnSpc>
            </a:pPr>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func():</a:t>
            </a:r>
          </a:p>
          <a:p>
            <a:pPr>
              <a:lnSpc>
                <a:spcPct val="150000"/>
              </a:lnSpc>
            </a:pPr>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我是一个函数</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pPr>
              <a:lnSpc>
                <a:spcPct val="150000"/>
              </a:lnSpc>
            </a:pPr>
            <a:r>
              <a:rPr lang="en-US" altLang="zh-CN" b="0">
                <a:solidFill>
                  <a:srgbClr val="000000"/>
                </a:solidFill>
                <a:effectLst/>
                <a:latin typeface="Hack" panose="020B0609030202020204" pitchFamily="49" charset="0"/>
              </a:rPr>
              <a:t>func()</a:t>
            </a:r>
          </a:p>
        </p:txBody>
      </p:sp>
    </p:spTree>
    <p:extLst>
      <p:ext uri="{BB962C8B-B14F-4D97-AF65-F5344CB8AC3E}">
        <p14:creationId xmlns:p14="http://schemas.microsoft.com/office/powerpoint/2010/main" val="210451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arn(inVertical)">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barn(inVertical)">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arn(inVertical)">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inVertical)">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arn(inVertic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arn(inVertical)">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barn(inVertical)">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6" grpId="0" animBg="1"/>
      <p:bldP spid="32" grpId="0"/>
      <p:bldP spid="33" grpId="0"/>
      <p:bldP spid="34" grpId="0"/>
      <p:bldP spid="35" grpId="0"/>
      <p:bldP spid="36" grpId="0" animBg="1"/>
      <p:bldP spid="37" grpId="0"/>
      <p:bldP spid="38" grpId="0"/>
      <p:bldP spid="40" grpId="0"/>
      <p:bldP spid="4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6" name="稻壳儿春秋广告/盗版必究        原创来源：http://chn.docer.com/works?userid=199329941#!/work_time">
            <a:extLst>
              <a:ext uri="{FF2B5EF4-FFF2-40B4-BE49-F238E27FC236}">
                <a16:creationId xmlns:a16="http://schemas.microsoft.com/office/drawing/2014/main" id="{5C23F428-5DE4-449C-9FA6-1E02A5053A36}"/>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函数形参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普通形参</a:t>
            </a:r>
          </a:p>
        </p:txBody>
      </p:sp>
      <p:sp>
        <p:nvSpPr>
          <p:cNvPr id="33" name="稻壳儿春秋广告/盗版必究        原创来源：http://chn.docer.com/works?userid=199329941#!/work_time">
            <a:extLst>
              <a:ext uri="{FF2B5EF4-FFF2-40B4-BE49-F238E27FC236}">
                <a16:creationId xmlns:a16="http://schemas.microsoft.com/office/drawing/2014/main" id="{886BDCDD-F8F6-4076-9EBC-480C2896D1F3}"/>
              </a:ext>
            </a:extLst>
          </p:cNvPr>
          <p:cNvSpPr txBox="1"/>
          <p:nvPr/>
        </p:nvSpPr>
        <p:spPr>
          <a:xfrm>
            <a:off x="732193" y="2600105"/>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判断一个年份是否为闰年</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17D5A92-50E1-4A60-A208-55646450322D}"/>
              </a:ext>
            </a:extLst>
          </p:cNvPr>
          <p:cNvPicPr>
            <a:picLocks noChangeAspect="1"/>
          </p:cNvPicPr>
          <p:nvPr/>
        </p:nvPicPr>
        <p:blipFill rotWithShape="1">
          <a:blip r:embed="rId4"/>
          <a:srcRect r="13671"/>
          <a:stretch/>
        </p:blipFill>
        <p:spPr>
          <a:xfrm>
            <a:off x="732193" y="3986352"/>
            <a:ext cx="7907713" cy="1889924"/>
          </a:xfrm>
          <a:prstGeom prst="rect">
            <a:avLst/>
          </a:prstGeom>
        </p:spPr>
      </p:pic>
      <p:pic>
        <p:nvPicPr>
          <p:cNvPr id="10" name="图片 9">
            <a:extLst>
              <a:ext uri="{FF2B5EF4-FFF2-40B4-BE49-F238E27FC236}">
                <a16:creationId xmlns:a16="http://schemas.microsoft.com/office/drawing/2014/main" id="{99B73242-FC79-4867-9309-F52628D13AB9}"/>
              </a:ext>
            </a:extLst>
          </p:cNvPr>
          <p:cNvPicPr>
            <a:picLocks noChangeAspect="1"/>
          </p:cNvPicPr>
          <p:nvPr/>
        </p:nvPicPr>
        <p:blipFill rotWithShape="1">
          <a:blip r:embed="rId5"/>
          <a:srcRect b="20798"/>
          <a:stretch/>
        </p:blipFill>
        <p:spPr>
          <a:xfrm>
            <a:off x="6426158" y="1569836"/>
            <a:ext cx="4612366" cy="2822649"/>
          </a:xfrm>
          <a:prstGeom prst="rect">
            <a:avLst/>
          </a:prstGeom>
        </p:spPr>
      </p:pic>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spTree>
    <p:extLst>
      <p:ext uri="{BB962C8B-B14F-4D97-AF65-F5344CB8AC3E}">
        <p14:creationId xmlns:p14="http://schemas.microsoft.com/office/powerpoint/2010/main" val="179803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7409512" y="2953297"/>
            <a:ext cx="4242209" cy="874407"/>
          </a:xfrm>
          <a:prstGeom prst="rect">
            <a:avLst/>
          </a:prstGeom>
          <a:noFill/>
        </p:spPr>
        <p:txBody>
          <a:bodyPr wrap="square">
            <a:spAutoFit/>
          </a:bodyPr>
          <a:lstStyle/>
          <a:p>
            <a:pPr algn="l">
              <a:lnSpc>
                <a:spcPct val="150000"/>
              </a:lnSpc>
            </a:pPr>
            <a:r>
              <a:rPr lang="zh-CN" altLang="en-US" b="0" i="0" kern="0" spc="200">
                <a:solidFill>
                  <a:srgbClr val="333333"/>
                </a:solidFill>
                <a:effectLst/>
                <a:latin typeface="微软雅黑" panose="020B0503020204020204" pitchFamily="34" charset="-122"/>
                <a:ea typeface="微软雅黑" panose="020B0503020204020204" pitchFamily="34" charset="-122"/>
              </a:rPr>
              <a:t>把实参 </a:t>
            </a:r>
            <a:r>
              <a:rPr lang="en-US" altLang="zh-CN" b="0" i="0" kern="0" spc="200">
                <a:solidFill>
                  <a:srgbClr val="333333"/>
                </a:solidFill>
                <a:effectLst/>
                <a:latin typeface="微软雅黑" panose="020B0503020204020204" pitchFamily="34" charset="-122"/>
                <a:ea typeface="微软雅黑" panose="020B0503020204020204" pitchFamily="34" charset="-122"/>
              </a:rPr>
              <a:t>2021 </a:t>
            </a:r>
            <a:r>
              <a:rPr lang="zh-CN" altLang="en-US" b="0" i="0" kern="0" spc="200">
                <a:solidFill>
                  <a:srgbClr val="333333"/>
                </a:solidFill>
                <a:effectLst/>
                <a:latin typeface="微软雅黑" panose="020B0503020204020204" pitchFamily="34" charset="-122"/>
                <a:ea typeface="微软雅黑" panose="020B0503020204020204" pitchFamily="34" charset="-122"/>
              </a:rPr>
              <a:t>传给函数的形参 </a:t>
            </a:r>
            <a:r>
              <a:rPr lang="en-US" altLang="zh-CN" b="0" i="0" kern="0" spc="200">
                <a:solidFill>
                  <a:srgbClr val="333333"/>
                </a:solidFill>
                <a:effectLst/>
                <a:latin typeface="微软雅黑" panose="020B0503020204020204" pitchFamily="34" charset="-122"/>
                <a:ea typeface="微软雅黑" panose="020B0503020204020204" pitchFamily="34" charset="-122"/>
              </a:rPr>
              <a:t>year,</a:t>
            </a:r>
            <a:r>
              <a:rPr lang="zh-CN" altLang="en-US" kern="0" spc="200">
                <a:solidFill>
                  <a:srgbClr val="333333"/>
                </a:solidFill>
                <a:latin typeface="微软雅黑" panose="020B0503020204020204" pitchFamily="34" charset="-122"/>
                <a:ea typeface="微软雅黑" panose="020B0503020204020204" pitchFamily="34" charset="-122"/>
              </a:rPr>
              <a:t>供函数使用。</a:t>
            </a:r>
            <a:endParaRPr lang="en-US" altLang="zh-CN" kern="0" spc="200">
              <a:solidFill>
                <a:srgbClr val="333333"/>
              </a:solidFill>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5C23F428-5DE4-449C-9FA6-1E02A5053A36}"/>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函数形参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普通形参</a:t>
            </a:r>
          </a:p>
        </p:txBody>
      </p:sp>
      <p:sp>
        <p:nvSpPr>
          <p:cNvPr id="32" name="文本框 31">
            <a:extLst>
              <a:ext uri="{FF2B5EF4-FFF2-40B4-BE49-F238E27FC236}">
                <a16:creationId xmlns:a16="http://schemas.microsoft.com/office/drawing/2014/main" id="{604AAEA8-8C7C-4384-8303-112BE5F18A9E}"/>
              </a:ext>
            </a:extLst>
          </p:cNvPr>
          <p:cNvSpPr txBox="1"/>
          <p:nvPr/>
        </p:nvSpPr>
        <p:spPr>
          <a:xfrm>
            <a:off x="687370" y="3636063"/>
            <a:ext cx="8644888" cy="2031325"/>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leapYear(year):</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4</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or</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400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是闰年</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是平年</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leapYear(</a:t>
            </a:r>
            <a:r>
              <a:rPr lang="en-US" altLang="zh-CN" b="0">
                <a:solidFill>
                  <a:srgbClr val="098658"/>
                </a:solidFill>
                <a:effectLst/>
                <a:latin typeface="Hack" panose="020B0609030202020204" pitchFamily="49" charset="0"/>
              </a:rPr>
              <a:t>2021</a:t>
            </a:r>
            <a:r>
              <a:rPr lang="en-US" altLang="zh-CN" b="0">
                <a:solidFill>
                  <a:srgbClr val="000000"/>
                </a:solidFill>
                <a:effectLst/>
                <a:latin typeface="Hack" panose="020B0609030202020204" pitchFamily="49" charset="0"/>
              </a:rPr>
              <a:t>)</a:t>
            </a:r>
          </a:p>
        </p:txBody>
      </p:sp>
      <p:pic>
        <p:nvPicPr>
          <p:cNvPr id="7" name="图片 6">
            <a:extLst>
              <a:ext uri="{FF2B5EF4-FFF2-40B4-BE49-F238E27FC236}">
                <a16:creationId xmlns:a16="http://schemas.microsoft.com/office/drawing/2014/main" id="{ED616BA6-79D1-4EB1-840F-4BC99F76B957}"/>
              </a:ext>
            </a:extLst>
          </p:cNvPr>
          <p:cNvPicPr>
            <a:picLocks noChangeAspect="1"/>
          </p:cNvPicPr>
          <p:nvPr/>
        </p:nvPicPr>
        <p:blipFill>
          <a:blip r:embed="rId5"/>
          <a:stretch>
            <a:fillRect/>
          </a:stretch>
        </p:blipFill>
        <p:spPr>
          <a:xfrm>
            <a:off x="7409512" y="4881380"/>
            <a:ext cx="4540580" cy="641226"/>
          </a:xfrm>
          <a:prstGeom prst="rect">
            <a:avLst/>
          </a:prstGeom>
        </p:spPr>
      </p:pic>
      <p:sp>
        <p:nvSpPr>
          <p:cNvPr id="33" name="稻壳儿春秋广告/盗版必究        原创来源：http://chn.docer.com/works?userid=199329941#!/work_time">
            <a:extLst>
              <a:ext uri="{FF2B5EF4-FFF2-40B4-BE49-F238E27FC236}">
                <a16:creationId xmlns:a16="http://schemas.microsoft.com/office/drawing/2014/main" id="{886BDCDD-F8F6-4076-9EBC-480C2896D1F3}"/>
              </a:ext>
            </a:extLst>
          </p:cNvPr>
          <p:cNvSpPr txBox="1"/>
          <p:nvPr/>
        </p:nvSpPr>
        <p:spPr>
          <a:xfrm>
            <a:off x="732193" y="2600105"/>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判断一个年份是否为闰年</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632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三大结构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选择结构</a:t>
            </a:r>
          </a:p>
        </p:txBody>
      </p:sp>
      <p:sp>
        <p:nvSpPr>
          <p:cNvPr id="22" name="稻壳儿春秋广告/盗版必究        原创来源：http://chn.docer.com/works?userid=199329941#!/work_time"/>
          <p:cNvSpPr txBox="1"/>
          <p:nvPr/>
        </p:nvSpPr>
        <p:spPr>
          <a:xfrm>
            <a:off x="2541454" y="1537656"/>
            <a:ext cx="7478637"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单分支选择结构</a:t>
            </a:r>
            <a:r>
              <a:rPr lang="en-US" altLang="zh-CN" kern="0" spc="200">
                <a:latin typeface="微软雅黑" panose="020B0503020204020204" pitchFamily="34" charset="-122"/>
                <a:ea typeface="微软雅黑" panose="020B0503020204020204" pitchFamily="34"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双分支选择结构</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rPr>
              <a:t>多分支选择结构</a:t>
            </a:r>
            <a:r>
              <a:rPr lang="en-US" altLang="zh-CN" kern="0" spc="200">
                <a:latin typeface="微软雅黑" panose="020B0503020204020204" pitchFamily="34" charset="-122"/>
                <a:ea typeface="微软雅黑" panose="020B0503020204020204" pitchFamily="34" charset="-122"/>
              </a:rPr>
              <a:t>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巢状</a:t>
            </a:r>
            <a:r>
              <a:rPr lang="zh-CN" altLang="en-US" kern="0" spc="200">
                <a:latin typeface="微软雅黑" panose="020B0503020204020204" pitchFamily="34" charset="-122"/>
                <a:ea typeface="微软雅黑" panose="020B0503020204020204" pitchFamily="34" charset="-122"/>
              </a:rPr>
              <a:t>选择结构（嵌套）</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5" name="Rectangle 1">
            <a:extLst>
              <a:ext uri="{FF2B5EF4-FFF2-40B4-BE49-F238E27FC236}">
                <a16:creationId xmlns:a16="http://schemas.microsoft.com/office/drawing/2014/main" id="{8819C324-214B-42B9-ADFB-188EBD7128C2}"/>
              </a:ext>
            </a:extLst>
          </p:cNvPr>
          <p:cNvSpPr>
            <a:spLocks noChangeArrowheads="1"/>
          </p:cNvSpPr>
          <p:nvPr/>
        </p:nvSpPr>
        <p:spPr bwMode="auto">
          <a:xfrm>
            <a:off x="0" y="-107722"/>
            <a:ext cx="21352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6" name="图片 15">
            <a:extLst>
              <a:ext uri="{FF2B5EF4-FFF2-40B4-BE49-F238E27FC236}">
                <a16:creationId xmlns:a16="http://schemas.microsoft.com/office/drawing/2014/main" id="{D422B0A8-6066-4140-832B-CDF843AFFDEF}"/>
              </a:ext>
            </a:extLst>
          </p:cNvPr>
          <p:cNvPicPr>
            <a:picLocks noChangeAspect="1"/>
          </p:cNvPicPr>
          <p:nvPr/>
        </p:nvPicPr>
        <p:blipFill rotWithShape="1">
          <a:blip r:embed="rId5"/>
          <a:srcRect l="9270" r="11543"/>
          <a:stretch/>
        </p:blipFill>
        <p:spPr>
          <a:xfrm>
            <a:off x="658457" y="3114260"/>
            <a:ext cx="3729318" cy="1912786"/>
          </a:xfrm>
          <a:prstGeom prst="rect">
            <a:avLst/>
          </a:prstGeom>
        </p:spPr>
      </p:pic>
      <p:pic>
        <p:nvPicPr>
          <p:cNvPr id="18" name="图片 17">
            <a:extLst>
              <a:ext uri="{FF2B5EF4-FFF2-40B4-BE49-F238E27FC236}">
                <a16:creationId xmlns:a16="http://schemas.microsoft.com/office/drawing/2014/main" id="{603F958E-E744-4FED-A343-FD38EAE0C101}"/>
              </a:ext>
            </a:extLst>
          </p:cNvPr>
          <p:cNvPicPr>
            <a:picLocks noChangeAspect="1"/>
          </p:cNvPicPr>
          <p:nvPr/>
        </p:nvPicPr>
        <p:blipFill>
          <a:blip r:embed="rId6"/>
          <a:stretch>
            <a:fillRect/>
          </a:stretch>
        </p:blipFill>
        <p:spPr>
          <a:xfrm>
            <a:off x="5161610" y="3227643"/>
            <a:ext cx="2430991" cy="1867062"/>
          </a:xfrm>
          <a:prstGeom prst="rect">
            <a:avLst/>
          </a:prstGeom>
        </p:spPr>
      </p:pic>
      <p:pic>
        <p:nvPicPr>
          <p:cNvPr id="31" name="图片 30">
            <a:extLst>
              <a:ext uri="{FF2B5EF4-FFF2-40B4-BE49-F238E27FC236}">
                <a16:creationId xmlns:a16="http://schemas.microsoft.com/office/drawing/2014/main" id="{FC5384AF-6970-4596-9BBE-361D5B9A0C8C}"/>
              </a:ext>
            </a:extLst>
          </p:cNvPr>
          <p:cNvPicPr>
            <a:picLocks noChangeAspect="1"/>
          </p:cNvPicPr>
          <p:nvPr/>
        </p:nvPicPr>
        <p:blipFill>
          <a:blip r:embed="rId7"/>
          <a:stretch>
            <a:fillRect/>
          </a:stretch>
        </p:blipFill>
        <p:spPr>
          <a:xfrm>
            <a:off x="8366437" y="3429000"/>
            <a:ext cx="3524197" cy="1464348"/>
          </a:xfrm>
          <a:prstGeom prst="rect">
            <a:avLst/>
          </a:prstGeom>
        </p:spPr>
      </p:pic>
    </p:spTree>
    <p:extLst>
      <p:ext uri="{BB962C8B-B14F-4D97-AF65-F5344CB8AC3E}">
        <p14:creationId xmlns:p14="http://schemas.microsoft.com/office/powerpoint/2010/main" val="370895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7409513" y="2646792"/>
            <a:ext cx="4242209" cy="1289905"/>
          </a:xfrm>
          <a:prstGeom prst="rect">
            <a:avLst/>
          </a:prstGeom>
          <a:noFill/>
        </p:spPr>
        <p:txBody>
          <a:bodyPr wrap="square">
            <a:spAutoFit/>
          </a:bodyPr>
          <a:lstStyle/>
          <a:p>
            <a:pPr algn="l">
              <a:lnSpc>
                <a:spcPct val="150000"/>
              </a:lnSpc>
            </a:pPr>
            <a:r>
              <a:rPr lang="zh-CN" altLang="en-US" b="0" i="0" kern="0" spc="200">
                <a:solidFill>
                  <a:srgbClr val="333333"/>
                </a:solidFill>
                <a:effectLst/>
                <a:latin typeface="微软雅黑" panose="020B0503020204020204" pitchFamily="34" charset="-122"/>
                <a:ea typeface="微软雅黑" panose="020B0503020204020204" pitchFamily="34" charset="-122"/>
              </a:rPr>
              <a:t>由于无实参传给函数，所以函数会检查自己是否有默认的参数，若有，则会在函数体内使用默认的参数。</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D616BA6-79D1-4EB1-840F-4BC99F76B957}"/>
              </a:ext>
            </a:extLst>
          </p:cNvPr>
          <p:cNvPicPr>
            <a:picLocks noChangeAspect="1"/>
          </p:cNvPicPr>
          <p:nvPr/>
        </p:nvPicPr>
        <p:blipFill>
          <a:blip r:embed="rId5"/>
          <a:stretch>
            <a:fillRect/>
          </a:stretch>
        </p:blipFill>
        <p:spPr>
          <a:xfrm>
            <a:off x="7409512" y="4881380"/>
            <a:ext cx="4540580" cy="641226"/>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函数的参数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默认形参</a:t>
            </a:r>
          </a:p>
        </p:txBody>
      </p:sp>
      <p:sp>
        <p:nvSpPr>
          <p:cNvPr id="33" name="稻壳儿春秋广告/盗版必究        原创来源：http://chn.docer.com/works?userid=199329941#!/work_time">
            <a:extLst>
              <a:ext uri="{FF2B5EF4-FFF2-40B4-BE49-F238E27FC236}">
                <a16:creationId xmlns:a16="http://schemas.microsoft.com/office/drawing/2014/main" id="{56F9A8B7-6AC6-46B0-B048-EB53AF8C9C7B}"/>
              </a:ext>
            </a:extLst>
          </p:cNvPr>
          <p:cNvSpPr txBox="1"/>
          <p:nvPr/>
        </p:nvSpPr>
        <p:spPr>
          <a:xfrm>
            <a:off x="2541454" y="1716952"/>
            <a:ext cx="8223112"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默认形参：形参上面有默认值，为默认形参</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F3E9665-A744-408E-8230-71705E59204D}"/>
              </a:ext>
            </a:extLst>
          </p:cNvPr>
          <p:cNvSpPr txBox="1"/>
          <p:nvPr/>
        </p:nvSpPr>
        <p:spPr>
          <a:xfrm>
            <a:off x="715267" y="3837652"/>
            <a:ext cx="9029368" cy="2031325"/>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leapYear(year=</a:t>
            </a:r>
            <a:r>
              <a:rPr lang="en-US" altLang="zh-CN" b="0">
                <a:solidFill>
                  <a:srgbClr val="098658"/>
                </a:solidFill>
                <a:effectLst/>
                <a:latin typeface="Hack" panose="020B0609030202020204" pitchFamily="49" charset="0"/>
              </a:rPr>
              <a:t>2021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4</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or</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400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是闰年</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是平年</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leapYear()</a:t>
            </a:r>
          </a:p>
        </p:txBody>
      </p:sp>
      <p:sp>
        <p:nvSpPr>
          <p:cNvPr id="32" name="稻壳儿春秋广告/盗版必究        原创来源：http://chn.docer.com/works?userid=199329941#!/work_time">
            <a:extLst>
              <a:ext uri="{FF2B5EF4-FFF2-40B4-BE49-F238E27FC236}">
                <a16:creationId xmlns:a16="http://schemas.microsoft.com/office/drawing/2014/main" id="{F05D9621-8162-4C92-ABF4-CECC2FD3C19C}"/>
              </a:ext>
            </a:extLst>
          </p:cNvPr>
          <p:cNvSpPr txBox="1"/>
          <p:nvPr/>
        </p:nvSpPr>
        <p:spPr>
          <a:xfrm>
            <a:off x="658457" y="2660570"/>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判断一个年份是否为闰年</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514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P spid="33" grpId="0"/>
      <p:bldP spid="35" grpId="0"/>
      <p:bldP spid="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7409513" y="2646792"/>
            <a:ext cx="4242209" cy="1289905"/>
          </a:xfrm>
          <a:prstGeom prst="rect">
            <a:avLst/>
          </a:prstGeom>
          <a:noFill/>
        </p:spPr>
        <p:txBody>
          <a:bodyPr wrap="square">
            <a:spAutoFit/>
          </a:bodyPr>
          <a:lstStyle/>
          <a:p>
            <a:pPr algn="l">
              <a:lnSpc>
                <a:spcPct val="150000"/>
              </a:lnSpc>
            </a:pPr>
            <a:r>
              <a:rPr lang="zh-CN" altLang="en-US" b="0" i="0" kern="0" spc="200">
                <a:solidFill>
                  <a:srgbClr val="333333"/>
                </a:solidFill>
                <a:effectLst/>
                <a:latin typeface="微软雅黑" panose="020B0503020204020204" pitchFamily="34" charset="-122"/>
                <a:ea typeface="微软雅黑" panose="020B0503020204020204" pitchFamily="34" charset="-122"/>
              </a:rPr>
              <a:t>由于无实参传给函数，所以函数会检查自己是否有默认的参数，若有，则会在函数体内使用默认的参数。</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D616BA6-79D1-4EB1-840F-4BC99F76B957}"/>
              </a:ext>
            </a:extLst>
          </p:cNvPr>
          <p:cNvPicPr>
            <a:picLocks noChangeAspect="1"/>
          </p:cNvPicPr>
          <p:nvPr/>
        </p:nvPicPr>
        <p:blipFill>
          <a:blip r:embed="rId5"/>
          <a:stretch>
            <a:fillRect/>
          </a:stretch>
        </p:blipFill>
        <p:spPr>
          <a:xfrm>
            <a:off x="7409512" y="4881380"/>
            <a:ext cx="4540580" cy="641226"/>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函数的参数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默认形参</a:t>
            </a:r>
          </a:p>
        </p:txBody>
      </p:sp>
      <p:sp>
        <p:nvSpPr>
          <p:cNvPr id="33" name="稻壳儿春秋广告/盗版必究        原创来源：http://chn.docer.com/works?userid=199329941#!/work_time">
            <a:extLst>
              <a:ext uri="{FF2B5EF4-FFF2-40B4-BE49-F238E27FC236}">
                <a16:creationId xmlns:a16="http://schemas.microsoft.com/office/drawing/2014/main" id="{56F9A8B7-6AC6-46B0-B048-EB53AF8C9C7B}"/>
              </a:ext>
            </a:extLst>
          </p:cNvPr>
          <p:cNvSpPr txBox="1"/>
          <p:nvPr/>
        </p:nvSpPr>
        <p:spPr>
          <a:xfrm>
            <a:off x="2541454" y="1716952"/>
            <a:ext cx="8223112"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默认形参：形参上面有默认值，为默认形参</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6F3E9665-A744-408E-8230-71705E59204D}"/>
              </a:ext>
            </a:extLst>
          </p:cNvPr>
          <p:cNvSpPr txBox="1"/>
          <p:nvPr/>
        </p:nvSpPr>
        <p:spPr>
          <a:xfrm>
            <a:off x="715267" y="3837652"/>
            <a:ext cx="9029368" cy="2031325"/>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leapYear(year=</a:t>
            </a:r>
            <a:r>
              <a:rPr lang="en-US" altLang="zh-CN" b="0">
                <a:solidFill>
                  <a:srgbClr val="098658"/>
                </a:solidFill>
                <a:effectLst/>
                <a:latin typeface="Hack" panose="020B0609030202020204" pitchFamily="49" charset="0"/>
              </a:rPr>
              <a:t>2021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if</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4</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and</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100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or</a:t>
            </a:r>
            <a:r>
              <a:rPr lang="en-US" altLang="zh-CN" b="0">
                <a:solidFill>
                  <a:srgbClr val="000000"/>
                </a:solidFill>
                <a:effectLst/>
                <a:latin typeface="Hack" panose="020B0609030202020204" pitchFamily="49" charset="0"/>
              </a:rPr>
              <a:t> year % </a:t>
            </a:r>
            <a:r>
              <a:rPr lang="en-US" altLang="zh-CN" b="0">
                <a:solidFill>
                  <a:srgbClr val="098658"/>
                </a:solidFill>
                <a:effectLst/>
                <a:latin typeface="Hack" panose="020B0609030202020204" pitchFamily="49" charset="0"/>
              </a:rPr>
              <a:t>400</a:t>
            </a:r>
            <a:r>
              <a:rPr lang="en-US" altLang="zh-CN" b="0">
                <a:solidFill>
                  <a:srgbClr val="000000"/>
                </a:solidFill>
                <a:effectLst/>
                <a:latin typeface="Hack" panose="020B0609030202020204" pitchFamily="49" charset="0"/>
              </a:rPr>
              <a:t> == </a:t>
            </a:r>
            <a:r>
              <a:rPr lang="en-US" altLang="zh-CN" b="0">
                <a:solidFill>
                  <a:srgbClr val="098658"/>
                </a:solidFill>
                <a:effectLst/>
                <a:latin typeface="Hack" panose="020B0609030202020204" pitchFamily="49" charset="0"/>
              </a:rPr>
              <a:t>0</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是闰年</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else</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print(</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是平年</a:t>
            </a:r>
            <a:r>
              <a:rPr lang="en-US" altLang="zh-CN" b="0">
                <a:solidFill>
                  <a:srgbClr val="A31515"/>
                </a:solidFill>
                <a:effectLst/>
                <a:latin typeface="Hack" panose="020B0609030202020204" pitchFamily="49" charset="0"/>
              </a:rPr>
              <a:t>"</a:t>
            </a:r>
            <a:r>
              <a:rPr lang="en-US" altLang="zh-CN" b="0">
                <a:solidFill>
                  <a:srgbClr val="000000"/>
                </a:solidFill>
                <a:effectLst/>
                <a:latin typeface="Hack" panose="020B0609030202020204" pitchFamily="49" charset="0"/>
              </a:rPr>
              <a: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leapYear()</a:t>
            </a:r>
          </a:p>
        </p:txBody>
      </p:sp>
      <p:sp>
        <p:nvSpPr>
          <p:cNvPr id="32" name="稻壳儿春秋广告/盗版必究        原创来源：http://chn.docer.com/works?userid=199329941#!/work_time">
            <a:extLst>
              <a:ext uri="{FF2B5EF4-FFF2-40B4-BE49-F238E27FC236}">
                <a16:creationId xmlns:a16="http://schemas.microsoft.com/office/drawing/2014/main" id="{F05D9621-8162-4C92-ABF4-CECC2FD3C19C}"/>
              </a:ext>
            </a:extLst>
          </p:cNvPr>
          <p:cNvSpPr txBox="1"/>
          <p:nvPr/>
        </p:nvSpPr>
        <p:spPr>
          <a:xfrm>
            <a:off x="658457" y="2660570"/>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判断一个年份是否为闰年</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1224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P spid="33" grpId="0"/>
      <p:bldP spid="35" grpId="0"/>
      <p:bldP spid="3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7448214" y="2980164"/>
            <a:ext cx="4242209" cy="1705403"/>
          </a:xfrm>
          <a:prstGeom prst="rect">
            <a:avLst/>
          </a:prstGeom>
          <a:noFill/>
        </p:spPr>
        <p:txBody>
          <a:bodyPr wrap="square">
            <a:spAutoFit/>
          </a:bodyPr>
          <a:lstStyle/>
          <a:p>
            <a:pPr algn="l">
              <a:lnSpc>
                <a:spcPct val="150000"/>
              </a:lnSpc>
            </a:pPr>
            <a:r>
              <a:rPr lang="zh-CN" altLang="en-US" kern="0" spc="200">
                <a:solidFill>
                  <a:srgbClr val="333333"/>
                </a:solidFill>
                <a:latin typeface="微软雅黑" panose="020B0503020204020204" pitchFamily="34" charset="-122"/>
                <a:ea typeface="微软雅黑" panose="020B0503020204020204" pitchFamily="34" charset="-122"/>
              </a:rPr>
              <a:t>两个</a:t>
            </a:r>
            <a:r>
              <a:rPr lang="zh-CN" altLang="en-US" b="0" i="0" kern="0" spc="200">
                <a:solidFill>
                  <a:srgbClr val="333333"/>
                </a:solidFill>
                <a:effectLst/>
                <a:latin typeface="微软雅黑" panose="020B0503020204020204" pitchFamily="34" charset="-122"/>
                <a:ea typeface="微软雅黑" panose="020B0503020204020204" pitchFamily="34" charset="-122"/>
              </a:rPr>
              <a:t>实参按顺序传给函数的形参</a:t>
            </a:r>
            <a:r>
              <a:rPr lang="en-US" altLang="zh-CN" kern="0" spc="200">
                <a:solidFill>
                  <a:srgbClr val="333333"/>
                </a:solidFill>
                <a:latin typeface="微软雅黑" panose="020B0503020204020204" pitchFamily="34" charset="-122"/>
                <a:ea typeface="微软雅黑" panose="020B0503020204020204" pitchFamily="34" charset="-122"/>
              </a:rPr>
              <a:t> a </a:t>
            </a:r>
            <a:r>
              <a:rPr lang="zh-CN" altLang="en-US" kern="0" spc="200">
                <a:solidFill>
                  <a:srgbClr val="333333"/>
                </a:solidFill>
                <a:latin typeface="微软雅黑" panose="020B0503020204020204" pitchFamily="34" charset="-122"/>
                <a:ea typeface="微软雅黑" panose="020B0503020204020204" pitchFamily="34" charset="-122"/>
              </a:rPr>
              <a:t>和 </a:t>
            </a:r>
            <a:r>
              <a:rPr lang="en-US" altLang="zh-CN" kern="0" spc="200">
                <a:solidFill>
                  <a:srgbClr val="333333"/>
                </a:solidFill>
                <a:latin typeface="微软雅黑" panose="020B0503020204020204" pitchFamily="34" charset="-122"/>
                <a:ea typeface="微软雅黑" panose="020B0503020204020204" pitchFamily="34" charset="-122"/>
              </a:rPr>
              <a:t>b</a:t>
            </a:r>
            <a:r>
              <a:rPr lang="zh-CN" altLang="en-US" kern="0" spc="200">
                <a:solidFill>
                  <a:srgbClr val="333333"/>
                </a:solidFill>
                <a:latin typeface="微软雅黑" panose="020B0503020204020204" pitchFamily="34" charset="-122"/>
                <a:ea typeface="微软雅黑" panose="020B0503020204020204" pitchFamily="34" charset="-122"/>
              </a:rPr>
              <a:t>；</a:t>
            </a:r>
            <a:r>
              <a:rPr lang="zh-CN" altLang="en-US" b="0" i="0" kern="0" spc="200">
                <a:solidFill>
                  <a:srgbClr val="333333"/>
                </a:solidFill>
                <a:effectLst/>
                <a:latin typeface="微软雅黑" panose="020B0503020204020204" pitchFamily="34" charset="-122"/>
                <a:ea typeface="微软雅黑" panose="020B0503020204020204" pitchFamily="34" charset="-122"/>
              </a:rPr>
              <a:t>函数会检查自己是否还有形参未被传参，若有，检查它是否有默认值。</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3" y="1052910"/>
            <a:ext cx="6028805"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函数的参数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普通形参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默认形参</a:t>
            </a:r>
          </a:p>
        </p:txBody>
      </p:sp>
      <p:sp>
        <p:nvSpPr>
          <p:cNvPr id="33" name="稻壳儿春秋广告/盗版必究        原创来源：http://chn.docer.com/works?userid=199329941#!/work_time">
            <a:extLst>
              <a:ext uri="{FF2B5EF4-FFF2-40B4-BE49-F238E27FC236}">
                <a16:creationId xmlns:a16="http://schemas.microsoft.com/office/drawing/2014/main" id="{56F9A8B7-6AC6-46B0-B048-EB53AF8C9C7B}"/>
              </a:ext>
            </a:extLst>
          </p:cNvPr>
          <p:cNvSpPr txBox="1"/>
          <p:nvPr/>
        </p:nvSpPr>
        <p:spPr>
          <a:xfrm>
            <a:off x="2541454" y="1716952"/>
            <a:ext cx="8223112"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默认形参必须跟在普通形参之后，顺序是一定的</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524DFB98-83D4-4189-A2B1-9B27122EB723}"/>
              </a:ext>
            </a:extLst>
          </p:cNvPr>
          <p:cNvSpPr txBox="1"/>
          <p:nvPr/>
        </p:nvSpPr>
        <p:spPr>
          <a:xfrm>
            <a:off x="658457" y="2660570"/>
            <a:ext cx="6209621" cy="874407"/>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分别从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1~b</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1~c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中选取一个数字，求共有多少种组合情况</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66F686D7-55BB-4C80-86FA-25CE1A012FF0}"/>
              </a:ext>
            </a:extLst>
          </p:cNvPr>
          <p:cNvSpPr txBox="1"/>
          <p:nvPr/>
        </p:nvSpPr>
        <p:spPr>
          <a:xfrm>
            <a:off x="658457" y="3678269"/>
            <a:ext cx="6096000" cy="2862322"/>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combine(a,b,c=8):</a:t>
            </a: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j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,b+</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k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,c+</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a:solidFill>
                  <a:srgbClr val="000000"/>
                </a:solidFill>
                <a:latin typeface="Hack" panose="020B0609030202020204" pitchFamily="49" charset="0"/>
              </a:rPr>
              <a:t>		   print(i, ' ', j, ' ', k)</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print(count)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combine(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a:t>
            </a:r>
          </a:p>
        </p:txBody>
      </p:sp>
      <p:pic>
        <p:nvPicPr>
          <p:cNvPr id="6" name="图片 5">
            <a:extLst>
              <a:ext uri="{FF2B5EF4-FFF2-40B4-BE49-F238E27FC236}">
                <a16:creationId xmlns:a16="http://schemas.microsoft.com/office/drawing/2014/main" id="{A18DC1D6-7EF4-4E35-8F22-B49BE89B5DD9}"/>
              </a:ext>
            </a:extLst>
          </p:cNvPr>
          <p:cNvPicPr>
            <a:picLocks noChangeAspect="1"/>
          </p:cNvPicPr>
          <p:nvPr/>
        </p:nvPicPr>
        <p:blipFill>
          <a:blip r:embed="rId5"/>
          <a:stretch>
            <a:fillRect/>
          </a:stretch>
        </p:blipFill>
        <p:spPr>
          <a:xfrm>
            <a:off x="7448214" y="5002291"/>
            <a:ext cx="4129516" cy="594400"/>
          </a:xfrm>
          <a:prstGeom prst="rect">
            <a:avLst/>
          </a:prstGeom>
        </p:spPr>
      </p:pic>
    </p:spTree>
    <p:extLst>
      <p:ext uri="{BB962C8B-B14F-4D97-AF65-F5344CB8AC3E}">
        <p14:creationId xmlns:p14="http://schemas.microsoft.com/office/powerpoint/2010/main" val="2468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inVertic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P spid="33" grpId="0"/>
      <p:bldP spid="36" grpId="0"/>
      <p:bldP spid="3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6397220" y="3396898"/>
            <a:ext cx="5068639" cy="1289905"/>
          </a:xfrm>
          <a:prstGeom prst="rect">
            <a:avLst/>
          </a:prstGeom>
          <a:noFill/>
        </p:spPr>
        <p:txBody>
          <a:bodyPr wrap="square">
            <a:spAutoFit/>
          </a:bodyPr>
          <a:lstStyle/>
          <a:p>
            <a:pPr algn="l">
              <a:lnSpc>
                <a:spcPct val="150000"/>
              </a:lnSpc>
            </a:pPr>
            <a:r>
              <a:rPr lang="zh-CN" altLang="en-US" kern="0" spc="200">
                <a:solidFill>
                  <a:srgbClr val="333333"/>
                </a:solidFill>
                <a:latin typeface="微软雅黑" panose="020B0503020204020204" pitchFamily="34" charset="-122"/>
                <a:ea typeface="微软雅黑" panose="020B0503020204020204" pitchFamily="34" charset="-122"/>
              </a:rPr>
              <a:t>虽然实参的顺序是打乱的，但是 </a:t>
            </a:r>
            <a:r>
              <a:rPr lang="en-US" altLang="zh-CN" kern="0" spc="200">
                <a:solidFill>
                  <a:srgbClr val="333333"/>
                </a:solidFill>
                <a:latin typeface="微软雅黑" panose="020B0503020204020204" pitchFamily="34" charset="-122"/>
                <a:ea typeface="微软雅黑" panose="020B0503020204020204" pitchFamily="34" charset="-122"/>
              </a:rPr>
              <a:t>Python </a:t>
            </a:r>
            <a:r>
              <a:rPr lang="zh-CN" altLang="en-US" kern="0" spc="200">
                <a:solidFill>
                  <a:srgbClr val="333333"/>
                </a:solidFill>
                <a:latin typeface="微软雅黑" panose="020B0503020204020204" pitchFamily="34" charset="-122"/>
                <a:ea typeface="微软雅黑" panose="020B0503020204020204" pitchFamily="34" charset="-122"/>
              </a:rPr>
              <a:t>根据关键字的命名，依然可以实现一对一的准确的传参。</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3" y="1052910"/>
            <a:ext cx="4720043"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函数的参数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关键字实参</a:t>
            </a:r>
          </a:p>
        </p:txBody>
      </p:sp>
      <p:sp>
        <p:nvSpPr>
          <p:cNvPr id="33" name="稻壳儿春秋广告/盗版必究        原创来源：http://chn.docer.com/works?userid=199329941#!/work_time">
            <a:extLst>
              <a:ext uri="{FF2B5EF4-FFF2-40B4-BE49-F238E27FC236}">
                <a16:creationId xmlns:a16="http://schemas.microsoft.com/office/drawing/2014/main" id="{56F9A8B7-6AC6-46B0-B048-EB53AF8C9C7B}"/>
              </a:ext>
            </a:extLst>
          </p:cNvPr>
          <p:cNvSpPr txBox="1"/>
          <p:nvPr/>
        </p:nvSpPr>
        <p:spPr>
          <a:xfrm>
            <a:off x="2541453" y="1716952"/>
            <a:ext cx="9184381"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关键字实参：关键字实参是对具体的某个参数赋值，具体的顺序可以打乱</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C43D3939-AE64-4468-BC97-2CC5A8A2C672}"/>
              </a:ext>
            </a:extLst>
          </p:cNvPr>
          <p:cNvSpPr txBox="1"/>
          <p:nvPr/>
        </p:nvSpPr>
        <p:spPr>
          <a:xfrm>
            <a:off x="658457" y="2660570"/>
            <a:ext cx="6209621" cy="874407"/>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分别从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1~b</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1~c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中选取一个数字，求共有多少种组合情况</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72302872-2D24-4B5D-A3FD-DE7FA18A4447}"/>
              </a:ext>
            </a:extLst>
          </p:cNvPr>
          <p:cNvSpPr txBox="1"/>
          <p:nvPr/>
        </p:nvSpPr>
        <p:spPr>
          <a:xfrm>
            <a:off x="658457" y="3678269"/>
            <a:ext cx="6096000" cy="2862322"/>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combine(a,b,c):</a:t>
            </a: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j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,b+</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k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,c+</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a:solidFill>
                  <a:srgbClr val="000000"/>
                </a:solidFill>
                <a:latin typeface="Hack" panose="020B0609030202020204" pitchFamily="49" charset="0"/>
              </a:rPr>
              <a:t>                print(i, ' ', j, ' ', k)</a:t>
            </a:r>
          </a:p>
          <a:p>
            <a:r>
              <a:rPr lang="en-US" altLang="zh-CN">
                <a:solidFill>
                  <a:srgbClr val="000000"/>
                </a:solidFill>
                <a:latin typeface="Hack" panose="020B0609030202020204" pitchFamily="49" charset="0"/>
              </a:rPr>
              <a:t>		   count += 1</a:t>
            </a:r>
          </a:p>
          <a:p>
            <a:r>
              <a:rPr lang="en-US" altLang="zh-CN" b="0">
                <a:solidFill>
                  <a:srgbClr val="000000"/>
                </a:solidFill>
                <a:effectLst/>
                <a:latin typeface="Hack" panose="020B0609030202020204" pitchFamily="49" charset="0"/>
              </a:rPr>
              <a:t>    print(count)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combine(b=</a:t>
            </a:r>
            <a:r>
              <a:rPr lang="en-US" altLang="zh-CN" b="0">
                <a:solidFill>
                  <a:srgbClr val="098658"/>
                </a:solidFill>
                <a:effectLst/>
                <a:latin typeface="Hack" panose="020B0609030202020204" pitchFamily="49" charset="0"/>
              </a:rPr>
              <a:t>5</a:t>
            </a:r>
            <a:r>
              <a:rPr lang="en-US" altLang="zh-CN" b="0">
                <a:solidFill>
                  <a:srgbClr val="000000"/>
                </a:solidFill>
                <a:effectLst/>
                <a:latin typeface="Hack" panose="020B0609030202020204" pitchFamily="49" charset="0"/>
              </a:rPr>
              <a:t>,c=</a:t>
            </a:r>
            <a:r>
              <a:rPr lang="en-US" altLang="zh-CN" b="0">
                <a:solidFill>
                  <a:srgbClr val="098658"/>
                </a:solidFill>
                <a:effectLst/>
                <a:latin typeface="Hack" panose="020B0609030202020204" pitchFamily="49" charset="0"/>
              </a:rPr>
              <a:t>4</a:t>
            </a:r>
            <a:r>
              <a:rPr lang="en-US" altLang="zh-CN" b="0">
                <a:solidFill>
                  <a:srgbClr val="000000"/>
                </a:solidFill>
                <a:effectLst/>
                <a:latin typeface="Hack" panose="020B0609030202020204" pitchFamily="49" charset="0"/>
              </a:rPr>
              <a:t>,a=</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p:txBody>
      </p:sp>
      <p:pic>
        <p:nvPicPr>
          <p:cNvPr id="10" name="图片 9">
            <a:extLst>
              <a:ext uri="{FF2B5EF4-FFF2-40B4-BE49-F238E27FC236}">
                <a16:creationId xmlns:a16="http://schemas.microsoft.com/office/drawing/2014/main" id="{886A9F70-A6D0-4677-A8BB-C89CAB203280}"/>
              </a:ext>
            </a:extLst>
          </p:cNvPr>
          <p:cNvPicPr>
            <a:picLocks noChangeAspect="1"/>
          </p:cNvPicPr>
          <p:nvPr/>
        </p:nvPicPr>
        <p:blipFill>
          <a:blip r:embed="rId5"/>
          <a:stretch>
            <a:fillRect/>
          </a:stretch>
        </p:blipFill>
        <p:spPr>
          <a:xfrm>
            <a:off x="6397303" y="5378693"/>
            <a:ext cx="5482087" cy="458907"/>
          </a:xfrm>
          <a:prstGeom prst="rect">
            <a:avLst/>
          </a:prstGeom>
        </p:spPr>
      </p:pic>
    </p:spTree>
    <p:extLst>
      <p:ext uri="{BB962C8B-B14F-4D97-AF65-F5344CB8AC3E}">
        <p14:creationId xmlns:p14="http://schemas.microsoft.com/office/powerpoint/2010/main" val="375948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arn(inVertic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arn(inVertical)">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P spid="33" grpId="0"/>
      <p:bldP spid="37" grpId="0"/>
      <p:bldP spid="3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7448214" y="2980164"/>
            <a:ext cx="4242209" cy="1705403"/>
          </a:xfrm>
          <a:prstGeom prst="rect">
            <a:avLst/>
          </a:prstGeom>
          <a:noFill/>
        </p:spPr>
        <p:txBody>
          <a:bodyPr wrap="square">
            <a:spAutoFit/>
          </a:bodyPr>
          <a:lstStyle/>
          <a:p>
            <a:pPr algn="l">
              <a:lnSpc>
                <a:spcPct val="150000"/>
              </a:lnSpc>
            </a:pPr>
            <a:r>
              <a:rPr lang="zh-CN" altLang="en-US" kern="0" spc="200">
                <a:solidFill>
                  <a:srgbClr val="333333"/>
                </a:solidFill>
                <a:latin typeface="微软雅黑" panose="020B0503020204020204" pitchFamily="34" charset="-122"/>
                <a:ea typeface="微软雅黑" panose="020B0503020204020204" pitchFamily="34" charset="-122"/>
              </a:rPr>
              <a:t>两个</a:t>
            </a:r>
            <a:r>
              <a:rPr lang="zh-CN" altLang="en-US" b="0" i="0" kern="0" spc="200">
                <a:solidFill>
                  <a:srgbClr val="333333"/>
                </a:solidFill>
                <a:effectLst/>
                <a:latin typeface="微软雅黑" panose="020B0503020204020204" pitchFamily="34" charset="-122"/>
                <a:ea typeface="微软雅黑" panose="020B0503020204020204" pitchFamily="34" charset="-122"/>
              </a:rPr>
              <a:t>实参按顺序传给函数的形参</a:t>
            </a:r>
            <a:r>
              <a:rPr lang="en-US" altLang="zh-CN" kern="0" spc="200">
                <a:solidFill>
                  <a:srgbClr val="333333"/>
                </a:solidFill>
                <a:latin typeface="微软雅黑" panose="020B0503020204020204" pitchFamily="34" charset="-122"/>
                <a:ea typeface="微软雅黑" panose="020B0503020204020204" pitchFamily="34" charset="-122"/>
              </a:rPr>
              <a:t> a </a:t>
            </a:r>
            <a:r>
              <a:rPr lang="zh-CN" altLang="en-US" kern="0" spc="200">
                <a:solidFill>
                  <a:srgbClr val="333333"/>
                </a:solidFill>
                <a:latin typeface="微软雅黑" panose="020B0503020204020204" pitchFamily="34" charset="-122"/>
                <a:ea typeface="微软雅黑" panose="020B0503020204020204" pitchFamily="34" charset="-122"/>
              </a:rPr>
              <a:t>和 </a:t>
            </a:r>
            <a:r>
              <a:rPr lang="en-US" altLang="zh-CN" kern="0" spc="200">
                <a:solidFill>
                  <a:srgbClr val="333333"/>
                </a:solidFill>
                <a:latin typeface="微软雅黑" panose="020B0503020204020204" pitchFamily="34" charset="-122"/>
                <a:ea typeface="微软雅黑" panose="020B0503020204020204" pitchFamily="34" charset="-122"/>
              </a:rPr>
              <a:t>b</a:t>
            </a:r>
            <a:r>
              <a:rPr lang="zh-CN" altLang="en-US" kern="0" spc="200">
                <a:solidFill>
                  <a:srgbClr val="333333"/>
                </a:solidFill>
                <a:latin typeface="微软雅黑" panose="020B0503020204020204" pitchFamily="34" charset="-122"/>
                <a:ea typeface="微软雅黑" panose="020B0503020204020204" pitchFamily="34" charset="-122"/>
              </a:rPr>
              <a:t>；</a:t>
            </a:r>
            <a:r>
              <a:rPr lang="zh-CN" altLang="en-US" b="0" i="0" kern="0" spc="200">
                <a:solidFill>
                  <a:srgbClr val="333333"/>
                </a:solidFill>
                <a:effectLst/>
                <a:latin typeface="微软雅黑" panose="020B0503020204020204" pitchFamily="34" charset="-122"/>
                <a:ea typeface="微软雅黑" panose="020B0503020204020204" pitchFamily="34" charset="-122"/>
              </a:rPr>
              <a:t>函数会检查自己是否还有形参未被传参，若有，检查它是否有默认值。</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3" y="1052910"/>
            <a:ext cx="6396359"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函数的参数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普通实参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关键字实参</a:t>
            </a:r>
          </a:p>
        </p:txBody>
      </p:sp>
      <p:sp>
        <p:nvSpPr>
          <p:cNvPr id="33" name="稻壳儿春秋广告/盗版必究        原创来源：http://chn.docer.com/works?userid=199329941#!/work_time">
            <a:extLst>
              <a:ext uri="{FF2B5EF4-FFF2-40B4-BE49-F238E27FC236}">
                <a16:creationId xmlns:a16="http://schemas.microsoft.com/office/drawing/2014/main" id="{56F9A8B7-6AC6-46B0-B048-EB53AF8C9C7B}"/>
              </a:ext>
            </a:extLst>
          </p:cNvPr>
          <p:cNvSpPr txBox="1"/>
          <p:nvPr/>
        </p:nvSpPr>
        <p:spPr>
          <a:xfrm>
            <a:off x="2541454" y="1716952"/>
            <a:ext cx="8223112" cy="458908"/>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同样存在顺序问题：关键字实参必须在普通实参之后</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524DFB98-83D4-4189-A2B1-9B27122EB723}"/>
              </a:ext>
            </a:extLst>
          </p:cNvPr>
          <p:cNvSpPr txBox="1"/>
          <p:nvPr/>
        </p:nvSpPr>
        <p:spPr>
          <a:xfrm>
            <a:off x="658457" y="2660570"/>
            <a:ext cx="6209621" cy="874407"/>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分别从 </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1~a</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1~b</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1~c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中选取一个数字，求共有多少种组合情况</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66F686D7-55BB-4C80-86FA-25CE1A012FF0}"/>
              </a:ext>
            </a:extLst>
          </p:cNvPr>
          <p:cNvSpPr txBox="1"/>
          <p:nvPr/>
        </p:nvSpPr>
        <p:spPr>
          <a:xfrm>
            <a:off x="658457" y="3678269"/>
            <a:ext cx="6096000" cy="2862322"/>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combine(a,b,c):</a:t>
            </a: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0</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i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j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,b+</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for</a:t>
            </a:r>
            <a:r>
              <a:rPr lang="en-US" altLang="zh-CN" b="0">
                <a:solidFill>
                  <a:srgbClr val="000000"/>
                </a:solidFill>
                <a:effectLst/>
                <a:latin typeface="Hack" panose="020B0609030202020204" pitchFamily="49" charset="0"/>
              </a:rPr>
              <a:t> k </a:t>
            </a:r>
            <a:r>
              <a:rPr lang="en-US" altLang="zh-CN" b="0">
                <a:solidFill>
                  <a:srgbClr val="0000FF"/>
                </a:solidFill>
                <a:effectLst/>
                <a:latin typeface="Hack" panose="020B0609030202020204" pitchFamily="49" charset="0"/>
              </a:rPr>
              <a:t>in</a:t>
            </a:r>
            <a:r>
              <a:rPr lang="en-US" altLang="zh-CN" b="0">
                <a:solidFill>
                  <a:srgbClr val="000000"/>
                </a:solidFill>
                <a:effectLst/>
                <a:latin typeface="Hack" panose="020B0609030202020204" pitchFamily="49" charset="0"/>
              </a:rPr>
              <a:t> range(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,c+</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a:t>
            </a:r>
          </a:p>
          <a:p>
            <a:r>
              <a:rPr lang="en-US" altLang="zh-CN">
                <a:solidFill>
                  <a:srgbClr val="000000"/>
                </a:solidFill>
                <a:latin typeface="Hack" panose="020B0609030202020204" pitchFamily="49" charset="0"/>
              </a:rPr>
              <a:t>		   print(i, ' ', j, ' ', k)</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count += </a:t>
            </a:r>
            <a:r>
              <a:rPr lang="en-US" altLang="zh-CN" b="0">
                <a:solidFill>
                  <a:srgbClr val="098658"/>
                </a:solidFill>
                <a:effectLst/>
                <a:latin typeface="Hack" panose="020B0609030202020204" pitchFamily="49" charset="0"/>
              </a:rPr>
              <a:t>1</a:t>
            </a:r>
            <a:endParaRPr lang="en-US" altLang="zh-CN" b="0">
              <a:solidFill>
                <a:srgbClr val="000000"/>
              </a:solidFill>
              <a:effectLst/>
              <a:latin typeface="Hack" panose="020B0609030202020204" pitchFamily="49" charset="0"/>
            </a:endParaRPr>
          </a:p>
          <a:p>
            <a:r>
              <a:rPr lang="en-US" altLang="zh-CN" b="0">
                <a:solidFill>
                  <a:srgbClr val="000000"/>
                </a:solidFill>
                <a:effectLst/>
                <a:latin typeface="Hack" panose="020B0609030202020204" pitchFamily="49" charset="0"/>
              </a:rPr>
              <a:t>    print(count)</a:t>
            </a:r>
          </a:p>
          <a:p>
            <a:br>
              <a:rPr lang="en-US" altLang="zh-CN"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combine(</a:t>
            </a:r>
            <a:r>
              <a:rPr lang="en-US" altLang="zh-CN" b="0">
                <a:solidFill>
                  <a:srgbClr val="098658"/>
                </a:solidFill>
                <a:effectLst/>
                <a:latin typeface="Hack" panose="020B0609030202020204" pitchFamily="49" charset="0"/>
              </a:rPr>
              <a:t>1</a:t>
            </a:r>
            <a:r>
              <a:rPr lang="en-US" altLang="zh-CN" b="0">
                <a:solidFill>
                  <a:srgbClr val="000000"/>
                </a:solidFill>
                <a:effectLst/>
                <a:latin typeface="Hack" panose="020B0609030202020204" pitchFamily="49" charset="0"/>
              </a:rPr>
              <a:t>,b=</a:t>
            </a:r>
            <a:r>
              <a:rPr lang="en-US" altLang="zh-CN" b="0">
                <a:solidFill>
                  <a:srgbClr val="098658"/>
                </a:solidFill>
                <a:effectLst/>
                <a:latin typeface="Hack" panose="020B0609030202020204" pitchFamily="49" charset="0"/>
              </a:rPr>
              <a:t>5,</a:t>
            </a:r>
            <a:r>
              <a:rPr lang="en-US" altLang="zh-CN" b="0">
                <a:effectLst/>
                <a:latin typeface="Hack" panose="020B0609030202020204" pitchFamily="49" charset="0"/>
              </a:rPr>
              <a:t>c=</a:t>
            </a:r>
            <a:r>
              <a:rPr lang="en-US" altLang="zh-CN" b="0">
                <a:solidFill>
                  <a:srgbClr val="098658"/>
                </a:solidFill>
                <a:effectLst/>
                <a:latin typeface="Hack" panose="020B0609030202020204" pitchFamily="49" charset="0"/>
              </a:rPr>
              <a:t>8</a:t>
            </a:r>
            <a:r>
              <a:rPr lang="en-US" altLang="zh-CN" b="0">
                <a:solidFill>
                  <a:srgbClr val="000000"/>
                </a:solidFill>
                <a:effectLst/>
                <a:latin typeface="Hack" panose="020B0609030202020204" pitchFamily="49" charset="0"/>
              </a:rPr>
              <a:t>)</a:t>
            </a:r>
          </a:p>
        </p:txBody>
      </p:sp>
      <p:pic>
        <p:nvPicPr>
          <p:cNvPr id="6" name="图片 5">
            <a:extLst>
              <a:ext uri="{FF2B5EF4-FFF2-40B4-BE49-F238E27FC236}">
                <a16:creationId xmlns:a16="http://schemas.microsoft.com/office/drawing/2014/main" id="{A18DC1D6-7EF4-4E35-8F22-B49BE89B5DD9}"/>
              </a:ext>
            </a:extLst>
          </p:cNvPr>
          <p:cNvPicPr>
            <a:picLocks noChangeAspect="1"/>
          </p:cNvPicPr>
          <p:nvPr/>
        </p:nvPicPr>
        <p:blipFill>
          <a:blip r:embed="rId5"/>
          <a:stretch>
            <a:fillRect/>
          </a:stretch>
        </p:blipFill>
        <p:spPr>
          <a:xfrm>
            <a:off x="7448214" y="5002291"/>
            <a:ext cx="4129516" cy="594400"/>
          </a:xfrm>
          <a:prstGeom prst="rect">
            <a:avLst/>
          </a:prstGeom>
        </p:spPr>
      </p:pic>
    </p:spTree>
    <p:extLst>
      <p:ext uri="{BB962C8B-B14F-4D97-AF65-F5344CB8AC3E}">
        <p14:creationId xmlns:p14="http://schemas.microsoft.com/office/powerpoint/2010/main" val="300960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arn(inVertic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arn(inVertic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P spid="33" grpId="0"/>
      <p:bldP spid="36" grpId="0"/>
      <p:bldP spid="3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参数传递机制</a:t>
            </a:r>
          </a:p>
        </p:txBody>
      </p:sp>
      <p:sp>
        <p:nvSpPr>
          <p:cNvPr id="22" name="稻壳儿春秋广告/盗版必究        原创来源：http://chn.docer.com/works?userid=199329941#!/work_time"/>
          <p:cNvSpPr txBox="1"/>
          <p:nvPr/>
        </p:nvSpPr>
        <p:spPr>
          <a:xfrm>
            <a:off x="2541454" y="2670891"/>
            <a:ext cx="8223112" cy="336739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值传递：将实际参数值的副本（复制品）传入函数，而参数本身不会受到任何影响</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endParaRPr lang="zh-CN" altLang="en-US"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引用传递：如果实际参数的数据类型是可变对象（列表、字典），则函数参数的传递方式将采用引用传递方式。</a:t>
            </a:r>
            <a:endParaRPr lang="en-US" altLang="zh-CN" kern="0" spc="200">
              <a:latin typeface="微软雅黑" panose="020B0503020204020204" pitchFamily="34" charset="-122"/>
              <a:ea typeface="微软雅黑" panose="020B0503020204020204" pitchFamily="34" charset="-122"/>
            </a:endParaRPr>
          </a:p>
          <a:p>
            <a:pPr>
              <a:lnSpc>
                <a:spcPct val="150000"/>
              </a:lnSpc>
            </a:pP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需要注意的是，引用传递方式的底层实现，采用的依然还是值传递的方式。</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41" name="稻壳儿春秋广告/盗版必究        原创来源：http://chn.docer.com/works?userid=199329941#!/work_time">
            <a:extLst>
              <a:ext uri="{FF2B5EF4-FFF2-40B4-BE49-F238E27FC236}">
                <a16:creationId xmlns:a16="http://schemas.microsoft.com/office/drawing/2014/main" id="{B2ABCECE-DF79-488F-B047-4B64A0687AE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324895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参数传递机制</a:t>
            </a:r>
          </a:p>
        </p:txBody>
      </p:sp>
      <p:sp>
        <p:nvSpPr>
          <p:cNvPr id="22" name="稻壳儿春秋广告/盗版必究        原创来源：http://chn.docer.com/works?userid=199329941#!/work_time"/>
          <p:cNvSpPr txBox="1"/>
          <p:nvPr/>
        </p:nvSpPr>
        <p:spPr>
          <a:xfrm>
            <a:off x="2541454" y="1537656"/>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值传递：将实际参数值的副本（复制品）传入函数，而参数本身不会受到任何影响</a:t>
            </a:r>
            <a:r>
              <a:rPr lang="zh-CN" altLang="en-US" kern="0" spc="200">
                <a:latin typeface="微软雅黑" panose="020B0503020204020204" pitchFamily="34" charset="-122"/>
                <a:ea typeface="微软雅黑" panose="020B0503020204020204" pitchFamily="34" charset="-122"/>
              </a:rPr>
              <a:t>；</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41" name="稻壳儿春秋广告/盗版必究        原创来源：http://chn.docer.com/works?userid=199329941#!/work_time">
            <a:extLst>
              <a:ext uri="{FF2B5EF4-FFF2-40B4-BE49-F238E27FC236}">
                <a16:creationId xmlns:a16="http://schemas.microsoft.com/office/drawing/2014/main" id="{B2ABCECE-DF79-488F-B047-4B64A0687AE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pic>
        <p:nvPicPr>
          <p:cNvPr id="8" name="图片 7">
            <a:extLst>
              <a:ext uri="{FF2B5EF4-FFF2-40B4-BE49-F238E27FC236}">
                <a16:creationId xmlns:a16="http://schemas.microsoft.com/office/drawing/2014/main" id="{7569594E-9C1A-4B02-B45C-431722ED9C3A}"/>
              </a:ext>
            </a:extLst>
          </p:cNvPr>
          <p:cNvPicPr>
            <a:picLocks noChangeAspect="1"/>
          </p:cNvPicPr>
          <p:nvPr/>
        </p:nvPicPr>
        <p:blipFill>
          <a:blip r:embed="rId5"/>
          <a:stretch>
            <a:fillRect/>
          </a:stretch>
        </p:blipFill>
        <p:spPr>
          <a:xfrm>
            <a:off x="4554461" y="3567637"/>
            <a:ext cx="902068" cy="2324792"/>
          </a:xfrm>
          <a:prstGeom prst="rect">
            <a:avLst/>
          </a:prstGeom>
        </p:spPr>
      </p:pic>
      <p:pic>
        <p:nvPicPr>
          <p:cNvPr id="11" name="图片 10">
            <a:extLst>
              <a:ext uri="{FF2B5EF4-FFF2-40B4-BE49-F238E27FC236}">
                <a16:creationId xmlns:a16="http://schemas.microsoft.com/office/drawing/2014/main" id="{D38CF053-ED24-498C-ACB4-06D02EBCA8F5}"/>
              </a:ext>
            </a:extLst>
          </p:cNvPr>
          <p:cNvPicPr>
            <a:picLocks noChangeAspect="1"/>
          </p:cNvPicPr>
          <p:nvPr/>
        </p:nvPicPr>
        <p:blipFill>
          <a:blip r:embed="rId6"/>
          <a:stretch>
            <a:fillRect/>
          </a:stretch>
        </p:blipFill>
        <p:spPr>
          <a:xfrm>
            <a:off x="5606265" y="3516996"/>
            <a:ext cx="3085674" cy="2375432"/>
          </a:xfrm>
          <a:prstGeom prst="rect">
            <a:avLst/>
          </a:prstGeom>
        </p:spPr>
      </p:pic>
      <p:pic>
        <p:nvPicPr>
          <p:cNvPr id="13" name="图片 12">
            <a:extLst>
              <a:ext uri="{FF2B5EF4-FFF2-40B4-BE49-F238E27FC236}">
                <a16:creationId xmlns:a16="http://schemas.microsoft.com/office/drawing/2014/main" id="{D28647F9-C004-4958-A0EA-F576B8F6B2E7}"/>
              </a:ext>
            </a:extLst>
          </p:cNvPr>
          <p:cNvPicPr>
            <a:picLocks noChangeAspect="1"/>
          </p:cNvPicPr>
          <p:nvPr/>
        </p:nvPicPr>
        <p:blipFill>
          <a:blip r:embed="rId7"/>
          <a:stretch>
            <a:fillRect/>
          </a:stretch>
        </p:blipFill>
        <p:spPr>
          <a:xfrm>
            <a:off x="8754770" y="3552006"/>
            <a:ext cx="3437230" cy="2324792"/>
          </a:xfrm>
          <a:prstGeom prst="rect">
            <a:avLst/>
          </a:prstGeom>
        </p:spPr>
      </p:pic>
      <p:sp>
        <p:nvSpPr>
          <p:cNvPr id="31" name="文本框 30">
            <a:extLst>
              <a:ext uri="{FF2B5EF4-FFF2-40B4-BE49-F238E27FC236}">
                <a16:creationId xmlns:a16="http://schemas.microsoft.com/office/drawing/2014/main" id="{508502B4-21AD-4135-9DA7-1D6449853528}"/>
              </a:ext>
            </a:extLst>
          </p:cNvPr>
          <p:cNvSpPr txBox="1"/>
          <p:nvPr/>
        </p:nvSpPr>
        <p:spPr>
          <a:xfrm>
            <a:off x="185052" y="3132562"/>
            <a:ext cx="4144671" cy="2893100"/>
          </a:xfrm>
          <a:prstGeom prst="rect">
            <a:avLst/>
          </a:prstGeom>
          <a:noFill/>
        </p:spPr>
        <p:txBody>
          <a:bodyPr wrap="square">
            <a:spAutoFit/>
          </a:bodyPr>
          <a:lstStyle/>
          <a:p>
            <a:r>
              <a:rPr lang="en-US" altLang="zh-CN" sz="1600">
                <a:solidFill>
                  <a:schemeClr val="accent1"/>
                </a:solidFill>
                <a:latin typeface="Hack Nerd Font" panose="020B0609030202020204" pitchFamily="50" charset="0"/>
              </a:rPr>
              <a:t>def</a:t>
            </a:r>
            <a:r>
              <a:rPr lang="en-US" altLang="zh-CN" sz="1600">
                <a:latin typeface="Hack Nerd Font" panose="020B0609030202020204" pitchFamily="50" charset="0"/>
              </a:rPr>
              <a:t> swap(a , b) :</a:t>
            </a:r>
          </a:p>
          <a:p>
            <a:r>
              <a:rPr lang="en-US" altLang="zh-CN" sz="1600">
                <a:latin typeface="Hack Nerd Font" panose="020B0609030202020204" pitchFamily="50" charset="0"/>
              </a:rPr>
              <a:t>    # </a:t>
            </a:r>
            <a:r>
              <a:rPr lang="zh-CN" altLang="en-US" sz="1600">
                <a:latin typeface="Hack Nerd Font" panose="020B0609030202020204" pitchFamily="50" charset="0"/>
              </a:rPr>
              <a:t>下面代码实现</a:t>
            </a:r>
            <a:r>
              <a:rPr lang="en-US" altLang="zh-CN" sz="1600">
                <a:latin typeface="Hack Nerd Font" panose="020B0609030202020204" pitchFamily="50" charset="0"/>
              </a:rPr>
              <a:t>a</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变量的值交换</a:t>
            </a:r>
          </a:p>
          <a:p>
            <a:r>
              <a:rPr lang="zh-CN" altLang="en-US" sz="1600">
                <a:latin typeface="Hack Nerd Font" panose="020B0609030202020204" pitchFamily="50" charset="0"/>
              </a:rPr>
              <a:t>    </a:t>
            </a:r>
            <a:r>
              <a:rPr lang="en-US" altLang="zh-CN" sz="1600">
                <a:latin typeface="Hack Nerd Font" panose="020B0609030202020204" pitchFamily="50" charset="0"/>
              </a:rPr>
              <a:t>a, b = b, a</a:t>
            </a:r>
          </a:p>
          <a:p>
            <a:r>
              <a:rPr lang="en-US" altLang="zh-CN" sz="1600">
                <a:latin typeface="Hack Nerd Font" panose="020B0609030202020204" pitchFamily="50" charset="0"/>
              </a:rPr>
              <a:t>    print("swap</a:t>
            </a:r>
            <a:r>
              <a:rPr lang="zh-CN" altLang="en-US" sz="1600">
                <a:latin typeface="Hack Nerd Font" panose="020B0609030202020204" pitchFamily="50" charset="0"/>
              </a:rPr>
              <a:t>函数里，</a:t>
            </a:r>
            <a:r>
              <a:rPr lang="en-US" altLang="zh-CN" sz="1600">
                <a:latin typeface="Hack Nerd Font" panose="020B0609030202020204" pitchFamily="50" charset="0"/>
              </a:rPr>
              <a:t>a</a:t>
            </a:r>
            <a:r>
              <a:rPr lang="zh-CN" altLang="en-US" sz="1600">
                <a:latin typeface="Hack Nerd Font" panose="020B0609030202020204" pitchFamily="50" charset="0"/>
              </a:rPr>
              <a:t>的值是</a:t>
            </a:r>
            <a:r>
              <a:rPr lang="en-US" altLang="zh-CN" sz="1600">
                <a:latin typeface="Hack Nerd Font" panose="020B0609030202020204" pitchFamily="50" charset="0"/>
              </a:rPr>
              <a:t>", a)</a:t>
            </a:r>
          </a:p>
          <a:p>
            <a:r>
              <a:rPr lang="en-US" altLang="zh-CN" sz="1600">
                <a:latin typeface="Hack Nerd Font" panose="020B0609030202020204" pitchFamily="50" charset="0"/>
              </a:rPr>
              <a:t>    print("swap</a:t>
            </a:r>
            <a:r>
              <a:rPr lang="zh-CN" altLang="en-US" sz="1600">
                <a:latin typeface="Hack Nerd Font" panose="020B0609030202020204" pitchFamily="50" charset="0"/>
              </a:rPr>
              <a:t>函数里，</a:t>
            </a:r>
            <a:r>
              <a:rPr lang="en-US" altLang="zh-CN" sz="1600">
                <a:latin typeface="Hack Nerd Font" panose="020B0609030202020204" pitchFamily="50" charset="0"/>
              </a:rPr>
              <a:t>b</a:t>
            </a:r>
            <a:r>
              <a:rPr lang="zh-CN" altLang="en-US" sz="1600">
                <a:latin typeface="Hack Nerd Font" panose="020B0609030202020204" pitchFamily="50" charset="0"/>
              </a:rPr>
              <a:t>的值是</a:t>
            </a:r>
            <a:r>
              <a:rPr lang="en-US" altLang="zh-CN" sz="1600">
                <a:latin typeface="Hack Nerd Font" panose="020B0609030202020204" pitchFamily="50" charset="0"/>
              </a:rPr>
              <a:t>", b)</a:t>
            </a:r>
          </a:p>
          <a:p>
            <a:br>
              <a:rPr lang="en-US" altLang="zh-CN" sz="1600">
                <a:latin typeface="Hack Nerd Font" panose="020B0609030202020204" pitchFamily="50" charset="0"/>
              </a:rPr>
            </a:br>
            <a:r>
              <a:rPr lang="en-US" altLang="zh-CN" sz="1600">
                <a:latin typeface="Hack Nerd Font" panose="020B0609030202020204" pitchFamily="50" charset="0"/>
              </a:rPr>
              <a:t>a = 6</a:t>
            </a:r>
          </a:p>
          <a:p>
            <a:r>
              <a:rPr lang="en-US" altLang="zh-CN" sz="1600">
                <a:latin typeface="Hack Nerd Font" panose="020B0609030202020204" pitchFamily="50" charset="0"/>
              </a:rPr>
              <a:t>b = 9</a:t>
            </a:r>
          </a:p>
          <a:p>
            <a:r>
              <a:rPr lang="en-US" altLang="zh-CN" sz="1600">
                <a:latin typeface="Hack Nerd Font" panose="020B0609030202020204" pitchFamily="50" charset="0"/>
              </a:rPr>
              <a:t>swap(a , b)</a:t>
            </a:r>
          </a:p>
          <a:p>
            <a:r>
              <a:rPr lang="en-US" altLang="zh-CN" sz="1600">
                <a:latin typeface="Hack Nerd Font" panose="020B0609030202020204" pitchFamily="50" charset="0"/>
              </a:rPr>
              <a:t>print("</a:t>
            </a:r>
            <a:r>
              <a:rPr lang="zh-CN" altLang="en-US" sz="1600">
                <a:latin typeface="Hack Nerd Font" panose="020B0609030202020204" pitchFamily="50" charset="0"/>
              </a:rPr>
              <a:t>交换结束后，变量</a:t>
            </a:r>
            <a:r>
              <a:rPr lang="en-US" altLang="zh-CN" sz="1600">
                <a:latin typeface="Hack Nerd Font" panose="020B0609030202020204" pitchFamily="50" charset="0"/>
              </a:rPr>
              <a:t>a</a:t>
            </a:r>
            <a:r>
              <a:rPr lang="zh-CN" altLang="en-US" sz="1600">
                <a:latin typeface="Hack Nerd Font" panose="020B0609030202020204" pitchFamily="50" charset="0"/>
              </a:rPr>
              <a:t>的值是</a:t>
            </a:r>
            <a:r>
              <a:rPr lang="en-US" altLang="zh-CN" sz="1600">
                <a:latin typeface="Hack Nerd Font" panose="020B0609030202020204" pitchFamily="50" charset="0"/>
              </a:rPr>
              <a:t>", a)</a:t>
            </a:r>
          </a:p>
          <a:p>
            <a:r>
              <a:rPr lang="en-US" altLang="zh-CN" sz="1600">
                <a:latin typeface="Hack Nerd Font" panose="020B0609030202020204" pitchFamily="50" charset="0"/>
              </a:rPr>
              <a:t>print("</a:t>
            </a:r>
            <a:r>
              <a:rPr lang="zh-CN" altLang="en-US" sz="1600">
                <a:latin typeface="Hack Nerd Font" panose="020B0609030202020204" pitchFamily="50" charset="0"/>
              </a:rPr>
              <a:t>交换结束后，变量</a:t>
            </a:r>
            <a:r>
              <a:rPr lang="en-US" altLang="zh-CN" sz="1600">
                <a:latin typeface="Hack Nerd Font" panose="020B0609030202020204" pitchFamily="50" charset="0"/>
              </a:rPr>
              <a:t>b</a:t>
            </a:r>
            <a:r>
              <a:rPr lang="zh-CN" altLang="en-US" sz="1600">
                <a:latin typeface="Hack Nerd Font" panose="020B0609030202020204" pitchFamily="50" charset="0"/>
              </a:rPr>
              <a:t>的值是</a:t>
            </a:r>
            <a:r>
              <a:rPr lang="en-US" altLang="zh-CN" sz="1600">
                <a:latin typeface="Hack Nerd Font" panose="020B0609030202020204" pitchFamily="50" charset="0"/>
              </a:rPr>
              <a:t>", b)</a:t>
            </a:r>
          </a:p>
        </p:txBody>
      </p:sp>
    </p:spTree>
    <p:extLst>
      <p:ext uri="{BB962C8B-B14F-4D97-AF65-F5344CB8AC3E}">
        <p14:creationId xmlns:p14="http://schemas.microsoft.com/office/powerpoint/2010/main" val="41188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参数传递机制</a:t>
            </a:r>
          </a:p>
        </p:txBody>
      </p:sp>
      <p:sp>
        <p:nvSpPr>
          <p:cNvPr id="22" name="稻壳儿春秋广告/盗版必究        原创来源：http://chn.docer.com/works?userid=199329941#!/work_time"/>
          <p:cNvSpPr txBox="1"/>
          <p:nvPr/>
        </p:nvSpPr>
        <p:spPr>
          <a:xfrm>
            <a:off x="2541454" y="1537656"/>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引用传递：</a:t>
            </a:r>
            <a:r>
              <a:rPr lang="zh-CN" altLang="en-US" kern="0" spc="200">
                <a:latin typeface="微软雅黑" panose="020B0503020204020204" pitchFamily="34" charset="-122"/>
                <a:ea typeface="微软雅黑" panose="020B0503020204020204" pitchFamily="34" charset="-122"/>
              </a:rPr>
              <a:t>如果实际参数的数据类型是可变对象（列表、字典），则函数参数的传递方式将采用引用传递方式；</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41" name="稻壳儿春秋广告/盗版必究        原创来源：http://chn.docer.com/works?userid=199329941#!/work_time">
            <a:extLst>
              <a:ext uri="{FF2B5EF4-FFF2-40B4-BE49-F238E27FC236}">
                <a16:creationId xmlns:a16="http://schemas.microsoft.com/office/drawing/2014/main" id="{B2ABCECE-DF79-488F-B047-4B64A0687AE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31" name="文本框 30">
            <a:extLst>
              <a:ext uri="{FF2B5EF4-FFF2-40B4-BE49-F238E27FC236}">
                <a16:creationId xmlns:a16="http://schemas.microsoft.com/office/drawing/2014/main" id="{508502B4-21AD-4135-9DA7-1D6449853528}"/>
              </a:ext>
            </a:extLst>
          </p:cNvPr>
          <p:cNvSpPr txBox="1"/>
          <p:nvPr/>
        </p:nvSpPr>
        <p:spPr>
          <a:xfrm>
            <a:off x="732193" y="3132356"/>
            <a:ext cx="5207563" cy="2554545"/>
          </a:xfrm>
          <a:prstGeom prst="rect">
            <a:avLst/>
          </a:prstGeom>
          <a:noFill/>
        </p:spPr>
        <p:txBody>
          <a:bodyPr wrap="square">
            <a:spAutoFit/>
          </a:bodyPr>
          <a:lstStyle/>
          <a:p>
            <a:r>
              <a:rPr lang="en-US" altLang="zh-CN" sz="1600">
                <a:solidFill>
                  <a:schemeClr val="accent1"/>
                </a:solidFill>
                <a:latin typeface="Hack Nerd Font" panose="020B0609030202020204" pitchFamily="50" charset="0"/>
              </a:rPr>
              <a:t>def</a:t>
            </a:r>
            <a:r>
              <a:rPr lang="en-US" altLang="zh-CN" sz="1600">
                <a:latin typeface="Hack Nerd Font" panose="020B0609030202020204" pitchFamily="50" charset="0"/>
              </a:rPr>
              <a:t> swap(dw):</a:t>
            </a:r>
          </a:p>
          <a:p>
            <a:r>
              <a:rPr lang="en-US" altLang="zh-CN" sz="1600">
                <a:latin typeface="Hack Nerd Font" panose="020B0609030202020204" pitchFamily="50" charset="0"/>
              </a:rPr>
              <a:t>    # </a:t>
            </a:r>
            <a:r>
              <a:rPr lang="zh-CN" altLang="en-US" sz="1600">
                <a:latin typeface="Hack Nerd Font" panose="020B0609030202020204" pitchFamily="50" charset="0"/>
              </a:rPr>
              <a:t>下面代码实现</a:t>
            </a:r>
            <a:r>
              <a:rPr lang="en-US" altLang="zh-CN" sz="1600">
                <a:latin typeface="Hack Nerd Font" panose="020B0609030202020204" pitchFamily="50" charset="0"/>
              </a:rPr>
              <a:t>dw</a:t>
            </a:r>
            <a:r>
              <a:rPr lang="zh-CN" altLang="en-US" sz="1600">
                <a:latin typeface="Hack Nerd Font" panose="020B0609030202020204" pitchFamily="50" charset="0"/>
              </a:rPr>
              <a:t>的</a:t>
            </a:r>
            <a:r>
              <a:rPr lang="en-US" altLang="zh-CN" sz="1600">
                <a:latin typeface="Hack Nerd Font" panose="020B0609030202020204" pitchFamily="50" charset="0"/>
              </a:rPr>
              <a:t>a</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两个元素的值交换</a:t>
            </a:r>
          </a:p>
          <a:p>
            <a:r>
              <a:rPr lang="zh-CN" altLang="en-US" sz="1600">
                <a:latin typeface="Hack Nerd Font" panose="020B0609030202020204" pitchFamily="50" charset="0"/>
              </a:rPr>
              <a:t>    </a:t>
            </a:r>
            <a:r>
              <a:rPr lang="en-US" altLang="zh-CN" sz="1600">
                <a:latin typeface="Hack Nerd Font" panose="020B0609030202020204" pitchFamily="50" charset="0"/>
              </a:rPr>
              <a:t>dw['a'], dw['b'] = dw['b'], dw['a']</a:t>
            </a:r>
          </a:p>
          <a:p>
            <a:r>
              <a:rPr lang="en-US" altLang="zh-CN" sz="1600">
                <a:latin typeface="Hack Nerd Font" panose="020B0609030202020204" pitchFamily="50" charset="0"/>
              </a:rPr>
              <a:t>    print("swap</a:t>
            </a:r>
            <a:r>
              <a:rPr lang="zh-CN" altLang="en-US" sz="1600">
                <a:latin typeface="Hack Nerd Font" panose="020B0609030202020204" pitchFamily="50" charset="0"/>
              </a:rPr>
              <a:t>函数里，</a:t>
            </a:r>
            <a:r>
              <a:rPr lang="en-US" altLang="zh-CN" sz="1600">
                <a:latin typeface="Hack Nerd Font" panose="020B0609030202020204" pitchFamily="50" charset="0"/>
              </a:rPr>
              <a:t>a</a:t>
            </a:r>
            <a:r>
              <a:rPr lang="zh-CN" altLang="en-US" sz="1600">
                <a:latin typeface="Hack Nerd Font" panose="020B0609030202020204" pitchFamily="50" charset="0"/>
              </a:rPr>
              <a:t>元素的值是</a:t>
            </a:r>
            <a:r>
              <a:rPr lang="en-US" altLang="zh-CN" sz="1600">
                <a:latin typeface="Hack Nerd Font" panose="020B0609030202020204" pitchFamily="50" charset="0"/>
              </a:rPr>
              <a:t>",\</a:t>
            </a:r>
          </a:p>
          <a:p>
            <a:r>
              <a:rPr lang="en-US" altLang="zh-CN" sz="1600">
                <a:latin typeface="Hack Nerd Font" panose="020B0609030202020204" pitchFamily="50" charset="0"/>
              </a:rPr>
              <a:t>        dw['a'], "</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元素的值是</a:t>
            </a:r>
            <a:r>
              <a:rPr lang="en-US" altLang="zh-CN" sz="1600">
                <a:latin typeface="Hack Nerd Font" panose="020B0609030202020204" pitchFamily="50" charset="0"/>
              </a:rPr>
              <a:t>", dw['b’])</a:t>
            </a:r>
          </a:p>
          <a:p>
            <a:endParaRPr lang="en-US" altLang="zh-CN" sz="1600">
              <a:latin typeface="Hack Nerd Font" panose="020B0609030202020204" pitchFamily="50" charset="0"/>
            </a:endParaRPr>
          </a:p>
          <a:p>
            <a:r>
              <a:rPr lang="en-US" altLang="zh-CN" sz="1600">
                <a:latin typeface="Hack Nerd Font" panose="020B0609030202020204" pitchFamily="50" charset="0"/>
              </a:rPr>
              <a:t>dw = {'a': 6, 'b': 9}</a:t>
            </a:r>
          </a:p>
          <a:p>
            <a:r>
              <a:rPr lang="en-US" altLang="zh-CN" sz="1600">
                <a:latin typeface="Hack Nerd Font" panose="020B0609030202020204" pitchFamily="50" charset="0"/>
              </a:rPr>
              <a:t>swap(dw)</a:t>
            </a:r>
          </a:p>
          <a:p>
            <a:r>
              <a:rPr lang="en-US" altLang="zh-CN" sz="1600">
                <a:latin typeface="Hack Nerd Font" panose="020B0609030202020204" pitchFamily="50" charset="0"/>
              </a:rPr>
              <a:t>print("</a:t>
            </a:r>
            <a:r>
              <a:rPr lang="zh-CN" altLang="en-US" sz="1600">
                <a:latin typeface="Hack Nerd Font" panose="020B0609030202020204" pitchFamily="50" charset="0"/>
              </a:rPr>
              <a:t>交换结束后，</a:t>
            </a:r>
            <a:r>
              <a:rPr lang="en-US" altLang="zh-CN" sz="1600">
                <a:latin typeface="Hack Nerd Font" panose="020B0609030202020204" pitchFamily="50" charset="0"/>
              </a:rPr>
              <a:t>a</a:t>
            </a:r>
            <a:r>
              <a:rPr lang="zh-CN" altLang="en-US" sz="1600">
                <a:latin typeface="Hack Nerd Font" panose="020B0609030202020204" pitchFamily="50" charset="0"/>
              </a:rPr>
              <a:t>元素的值是</a:t>
            </a:r>
            <a:r>
              <a:rPr lang="en-US" altLang="zh-CN" sz="1600">
                <a:latin typeface="Hack Nerd Font" panose="020B0609030202020204" pitchFamily="50" charset="0"/>
              </a:rPr>
              <a:t>",\</a:t>
            </a:r>
          </a:p>
          <a:p>
            <a:r>
              <a:rPr lang="en-US" altLang="zh-CN" sz="1600">
                <a:latin typeface="Hack Nerd Font" panose="020B0609030202020204" pitchFamily="50" charset="0"/>
              </a:rPr>
              <a:t>    dw['a'], "</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元素的值是</a:t>
            </a:r>
            <a:r>
              <a:rPr lang="en-US" altLang="zh-CN" sz="1600">
                <a:latin typeface="Hack Nerd Font" panose="020B0609030202020204" pitchFamily="50" charset="0"/>
              </a:rPr>
              <a:t>", dw['b'])</a:t>
            </a:r>
          </a:p>
        </p:txBody>
      </p:sp>
      <p:pic>
        <p:nvPicPr>
          <p:cNvPr id="16" name="图片 15">
            <a:extLst>
              <a:ext uri="{FF2B5EF4-FFF2-40B4-BE49-F238E27FC236}">
                <a16:creationId xmlns:a16="http://schemas.microsoft.com/office/drawing/2014/main" id="{0C2A2FDF-D4FE-46C8-960A-5B5D4EA8B5BD}"/>
              </a:ext>
            </a:extLst>
          </p:cNvPr>
          <p:cNvPicPr>
            <a:picLocks noChangeAspect="1"/>
          </p:cNvPicPr>
          <p:nvPr/>
        </p:nvPicPr>
        <p:blipFill>
          <a:blip r:embed="rId5"/>
          <a:stretch>
            <a:fillRect/>
          </a:stretch>
        </p:blipFill>
        <p:spPr>
          <a:xfrm>
            <a:off x="6562261" y="2995311"/>
            <a:ext cx="5089461" cy="2582825"/>
          </a:xfrm>
          <a:prstGeom prst="rect">
            <a:avLst/>
          </a:prstGeom>
        </p:spPr>
      </p:pic>
    </p:spTree>
    <p:extLst>
      <p:ext uri="{BB962C8B-B14F-4D97-AF65-F5344CB8AC3E}">
        <p14:creationId xmlns:p14="http://schemas.microsoft.com/office/powerpoint/2010/main" val="15310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参数传递机制</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41" name="稻壳儿春秋广告/盗版必究        原创来源：http://chn.docer.com/works?userid=199329941#!/work_time">
            <a:extLst>
              <a:ext uri="{FF2B5EF4-FFF2-40B4-BE49-F238E27FC236}">
                <a16:creationId xmlns:a16="http://schemas.microsoft.com/office/drawing/2014/main" id="{B2ABCECE-DF79-488F-B047-4B64A0687AE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31" name="文本框 30">
            <a:extLst>
              <a:ext uri="{FF2B5EF4-FFF2-40B4-BE49-F238E27FC236}">
                <a16:creationId xmlns:a16="http://schemas.microsoft.com/office/drawing/2014/main" id="{508502B4-21AD-4135-9DA7-1D6449853528}"/>
              </a:ext>
            </a:extLst>
          </p:cNvPr>
          <p:cNvSpPr txBox="1"/>
          <p:nvPr/>
        </p:nvSpPr>
        <p:spPr>
          <a:xfrm>
            <a:off x="185052" y="3343571"/>
            <a:ext cx="4910579" cy="2554545"/>
          </a:xfrm>
          <a:prstGeom prst="rect">
            <a:avLst/>
          </a:prstGeom>
          <a:noFill/>
        </p:spPr>
        <p:txBody>
          <a:bodyPr wrap="square">
            <a:spAutoFit/>
          </a:bodyPr>
          <a:lstStyle/>
          <a:p>
            <a:r>
              <a:rPr lang="en-US" altLang="zh-CN" sz="1600">
                <a:solidFill>
                  <a:schemeClr val="accent1"/>
                </a:solidFill>
                <a:latin typeface="Hack Nerd Font" panose="020B0609030202020204" pitchFamily="50" charset="0"/>
              </a:rPr>
              <a:t>def</a:t>
            </a:r>
            <a:r>
              <a:rPr lang="en-US" altLang="zh-CN" sz="1600">
                <a:latin typeface="Hack Nerd Font" panose="020B0609030202020204" pitchFamily="50" charset="0"/>
              </a:rPr>
              <a:t> swap(dw):</a:t>
            </a:r>
          </a:p>
          <a:p>
            <a:r>
              <a:rPr lang="en-US" altLang="zh-CN" sz="1600">
                <a:latin typeface="Hack Nerd Font" panose="020B0609030202020204" pitchFamily="50" charset="0"/>
              </a:rPr>
              <a:t>    # </a:t>
            </a:r>
            <a:r>
              <a:rPr lang="zh-CN" altLang="en-US" sz="1600">
                <a:latin typeface="Hack Nerd Font" panose="020B0609030202020204" pitchFamily="50" charset="0"/>
              </a:rPr>
              <a:t>下面代码实现</a:t>
            </a:r>
            <a:r>
              <a:rPr lang="en-US" altLang="zh-CN" sz="1600">
                <a:latin typeface="Hack Nerd Font" panose="020B0609030202020204" pitchFamily="50" charset="0"/>
              </a:rPr>
              <a:t>dw</a:t>
            </a:r>
            <a:r>
              <a:rPr lang="zh-CN" altLang="en-US" sz="1600">
                <a:latin typeface="Hack Nerd Font" panose="020B0609030202020204" pitchFamily="50" charset="0"/>
              </a:rPr>
              <a:t>的</a:t>
            </a:r>
            <a:r>
              <a:rPr lang="en-US" altLang="zh-CN" sz="1600">
                <a:latin typeface="Hack Nerd Font" panose="020B0609030202020204" pitchFamily="50" charset="0"/>
              </a:rPr>
              <a:t>a</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两个元素的值交换</a:t>
            </a:r>
          </a:p>
          <a:p>
            <a:r>
              <a:rPr lang="zh-CN" altLang="en-US" sz="1600">
                <a:latin typeface="Hack Nerd Font" panose="020B0609030202020204" pitchFamily="50" charset="0"/>
              </a:rPr>
              <a:t>    </a:t>
            </a:r>
            <a:r>
              <a:rPr lang="en-US" altLang="zh-CN" sz="1600">
                <a:latin typeface="Hack Nerd Font" panose="020B0609030202020204" pitchFamily="50" charset="0"/>
              </a:rPr>
              <a:t>dw['a'], dw['b'] = dw['b'], dw['a']</a:t>
            </a:r>
          </a:p>
          <a:p>
            <a:r>
              <a:rPr lang="en-US" altLang="zh-CN" sz="1600">
                <a:latin typeface="Hack Nerd Font" panose="020B0609030202020204" pitchFamily="50" charset="0"/>
              </a:rPr>
              <a:t>    print("swap</a:t>
            </a:r>
            <a:r>
              <a:rPr lang="zh-CN" altLang="en-US" sz="1600">
                <a:latin typeface="Hack Nerd Font" panose="020B0609030202020204" pitchFamily="50" charset="0"/>
              </a:rPr>
              <a:t>函数里，</a:t>
            </a:r>
            <a:r>
              <a:rPr lang="en-US" altLang="zh-CN" sz="1600">
                <a:latin typeface="Hack Nerd Font" panose="020B0609030202020204" pitchFamily="50" charset="0"/>
              </a:rPr>
              <a:t>a</a:t>
            </a:r>
            <a:r>
              <a:rPr lang="zh-CN" altLang="en-US" sz="1600">
                <a:latin typeface="Hack Nerd Font" panose="020B0609030202020204" pitchFamily="50" charset="0"/>
              </a:rPr>
              <a:t>元素的值是</a:t>
            </a:r>
            <a:r>
              <a:rPr lang="en-US" altLang="zh-CN" sz="1600">
                <a:latin typeface="Hack Nerd Font" panose="020B0609030202020204" pitchFamily="50" charset="0"/>
              </a:rPr>
              <a:t>",\</a:t>
            </a:r>
          </a:p>
          <a:p>
            <a:r>
              <a:rPr lang="en-US" altLang="zh-CN" sz="1600">
                <a:latin typeface="Hack Nerd Font" panose="020B0609030202020204" pitchFamily="50" charset="0"/>
              </a:rPr>
              <a:t>        dw['a'], "</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元素的值是</a:t>
            </a:r>
            <a:r>
              <a:rPr lang="en-US" altLang="zh-CN" sz="1600">
                <a:latin typeface="Hack Nerd Font" panose="020B0609030202020204" pitchFamily="50" charset="0"/>
              </a:rPr>
              <a:t>",dw['b’])</a:t>
            </a:r>
          </a:p>
          <a:p>
            <a:endParaRPr lang="en-US" altLang="zh-CN" sz="1600">
              <a:latin typeface="Hack Nerd Font" panose="020B0609030202020204" pitchFamily="50" charset="0"/>
            </a:endParaRPr>
          </a:p>
          <a:p>
            <a:r>
              <a:rPr lang="en-US" altLang="zh-CN" sz="1600">
                <a:latin typeface="Hack Nerd Font" panose="020B0609030202020204" pitchFamily="50" charset="0"/>
              </a:rPr>
              <a:t>dw = {'a': 6, 'b': 9}</a:t>
            </a:r>
          </a:p>
          <a:p>
            <a:r>
              <a:rPr lang="en-US" altLang="zh-CN" sz="1600">
                <a:latin typeface="Hack Nerd Font" panose="020B0609030202020204" pitchFamily="50" charset="0"/>
              </a:rPr>
              <a:t>swap(dw)</a:t>
            </a:r>
          </a:p>
          <a:p>
            <a:r>
              <a:rPr lang="en-US" altLang="zh-CN" sz="1600">
                <a:latin typeface="Hack Nerd Font" panose="020B0609030202020204" pitchFamily="50" charset="0"/>
              </a:rPr>
              <a:t>print("</a:t>
            </a:r>
            <a:r>
              <a:rPr lang="zh-CN" altLang="en-US" sz="1600">
                <a:latin typeface="Hack Nerd Font" panose="020B0609030202020204" pitchFamily="50" charset="0"/>
              </a:rPr>
              <a:t>交换结束后，</a:t>
            </a:r>
            <a:r>
              <a:rPr lang="en-US" altLang="zh-CN" sz="1600">
                <a:latin typeface="Hack Nerd Font" panose="020B0609030202020204" pitchFamily="50" charset="0"/>
              </a:rPr>
              <a:t>a</a:t>
            </a:r>
            <a:r>
              <a:rPr lang="zh-CN" altLang="en-US" sz="1600">
                <a:latin typeface="Hack Nerd Font" panose="020B0609030202020204" pitchFamily="50" charset="0"/>
              </a:rPr>
              <a:t>元素的值是</a:t>
            </a:r>
            <a:r>
              <a:rPr lang="en-US" altLang="zh-CN" sz="1600">
                <a:latin typeface="Hack Nerd Font" panose="020B0609030202020204" pitchFamily="50" charset="0"/>
              </a:rPr>
              <a:t>",\</a:t>
            </a:r>
          </a:p>
          <a:p>
            <a:r>
              <a:rPr lang="en-US" altLang="zh-CN" sz="1600">
                <a:latin typeface="Hack Nerd Font" panose="020B0609030202020204" pitchFamily="50" charset="0"/>
              </a:rPr>
              <a:t>    dw['a'], "</a:t>
            </a:r>
            <a:r>
              <a:rPr lang="zh-CN" altLang="en-US" sz="1600">
                <a:latin typeface="Hack Nerd Font" panose="020B0609030202020204" pitchFamily="50" charset="0"/>
              </a:rPr>
              <a:t>；</a:t>
            </a:r>
            <a:r>
              <a:rPr lang="en-US" altLang="zh-CN" sz="1600">
                <a:latin typeface="Hack Nerd Font" panose="020B0609030202020204" pitchFamily="50" charset="0"/>
              </a:rPr>
              <a:t>b</a:t>
            </a:r>
            <a:r>
              <a:rPr lang="zh-CN" altLang="en-US" sz="1600">
                <a:latin typeface="Hack Nerd Font" panose="020B0609030202020204" pitchFamily="50" charset="0"/>
              </a:rPr>
              <a:t>元素的值是</a:t>
            </a:r>
            <a:r>
              <a:rPr lang="en-US" altLang="zh-CN" sz="1600">
                <a:latin typeface="Hack Nerd Font" panose="020B0609030202020204" pitchFamily="50" charset="0"/>
              </a:rPr>
              <a:t>", dw['b'])</a:t>
            </a:r>
          </a:p>
        </p:txBody>
      </p:sp>
      <p:pic>
        <p:nvPicPr>
          <p:cNvPr id="18" name="图片 17">
            <a:extLst>
              <a:ext uri="{FF2B5EF4-FFF2-40B4-BE49-F238E27FC236}">
                <a16:creationId xmlns:a16="http://schemas.microsoft.com/office/drawing/2014/main" id="{CFEC31DD-D331-4F20-89B7-BB724C42D155}"/>
              </a:ext>
            </a:extLst>
          </p:cNvPr>
          <p:cNvPicPr>
            <a:picLocks noChangeAspect="1"/>
          </p:cNvPicPr>
          <p:nvPr/>
        </p:nvPicPr>
        <p:blipFill>
          <a:blip r:embed="rId5"/>
          <a:stretch>
            <a:fillRect/>
          </a:stretch>
        </p:blipFill>
        <p:spPr>
          <a:xfrm>
            <a:off x="5204643" y="3132562"/>
            <a:ext cx="6447079" cy="2850127"/>
          </a:xfrm>
          <a:prstGeom prst="rect">
            <a:avLst/>
          </a:prstGeom>
        </p:spPr>
      </p:pic>
      <p:sp>
        <p:nvSpPr>
          <p:cNvPr id="36" name="稻壳儿春秋广告/盗版必究        原创来源：http://chn.docer.com/works?userid=199329941#!/work_time">
            <a:extLst>
              <a:ext uri="{FF2B5EF4-FFF2-40B4-BE49-F238E27FC236}">
                <a16:creationId xmlns:a16="http://schemas.microsoft.com/office/drawing/2014/main" id="{44600982-8113-47D2-999E-F235B3F9A4D9}"/>
              </a:ext>
            </a:extLst>
          </p:cNvPr>
          <p:cNvSpPr txBox="1"/>
          <p:nvPr/>
        </p:nvSpPr>
        <p:spPr>
          <a:xfrm>
            <a:off x="2541454" y="1537656"/>
            <a:ext cx="8223112"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引用传递：</a:t>
            </a:r>
            <a:r>
              <a:rPr lang="zh-CN" altLang="en-US" kern="0" spc="200">
                <a:latin typeface="微软雅黑" panose="020B0503020204020204" pitchFamily="34" charset="-122"/>
                <a:ea typeface="微软雅黑" panose="020B0503020204020204" pitchFamily="34" charset="-122"/>
              </a:rPr>
              <a:t>如果实际参数的数据类型是可变对象（列表、字典），则函数参数的传递方式将采用引用传递方式；</a:t>
            </a:r>
          </a:p>
        </p:txBody>
      </p:sp>
    </p:spTree>
    <p:extLst>
      <p:ext uri="{BB962C8B-B14F-4D97-AF65-F5344CB8AC3E}">
        <p14:creationId xmlns:p14="http://schemas.microsoft.com/office/powerpoint/2010/main" val="239565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4" name="文本框 33">
            <a:extLst>
              <a:ext uri="{FF2B5EF4-FFF2-40B4-BE49-F238E27FC236}">
                <a16:creationId xmlns:a16="http://schemas.microsoft.com/office/drawing/2014/main" id="{BA335641-BB17-4AD4-B5DA-0419F6331DED}"/>
              </a:ext>
            </a:extLst>
          </p:cNvPr>
          <p:cNvSpPr txBox="1"/>
          <p:nvPr/>
        </p:nvSpPr>
        <p:spPr>
          <a:xfrm>
            <a:off x="4849905" y="4606891"/>
            <a:ext cx="4204894" cy="874407"/>
          </a:xfrm>
          <a:prstGeom prst="rect">
            <a:avLst/>
          </a:prstGeom>
          <a:noFill/>
        </p:spPr>
        <p:txBody>
          <a:bodyPr wrap="square">
            <a:spAutoFit/>
          </a:bodyPr>
          <a:lstStyle/>
          <a:p>
            <a:pPr>
              <a:lnSpc>
                <a:spcPct val="150000"/>
              </a:lnSpc>
            </a:pPr>
            <a:r>
              <a:rPr lang="zh-CN" altLang="en-US" kern="0" spc="200">
                <a:latin typeface="微软雅黑" panose="020B0503020204020204" pitchFamily="34" charset="-122"/>
                <a:ea typeface="微软雅黑" panose="020B0503020204020204" pitchFamily="34" charset="-122"/>
              </a:rPr>
              <a:t>注意：在执行完</a:t>
            </a:r>
            <a:r>
              <a:rPr lang="en-US" altLang="zh-CN" kern="0" spc="200">
                <a:latin typeface="微软雅黑" panose="020B0503020204020204" pitchFamily="34" charset="-122"/>
                <a:ea typeface="微软雅黑" panose="020B0503020204020204" pitchFamily="34" charset="-122"/>
              </a:rPr>
              <a:t>return</a:t>
            </a:r>
            <a:r>
              <a:rPr lang="zh-CN" altLang="en-US" kern="0" spc="200">
                <a:latin typeface="微软雅黑" panose="020B0503020204020204" pitchFamily="34" charset="-122"/>
                <a:ea typeface="微软雅黑" panose="020B0503020204020204" pitchFamily="34" charset="-122"/>
              </a:rPr>
              <a:t>之后，立刻终止函数，后面的代码不执行。</a:t>
            </a:r>
            <a:endParaRPr lang="en-US" altLang="zh-CN" b="0" i="0" kern="0" spc="200">
              <a:solidFill>
                <a:srgbClr val="333333"/>
              </a:solidFill>
              <a:effectLst/>
              <a:latin typeface="微软雅黑" panose="020B0503020204020204" pitchFamily="34" charset="-122"/>
              <a:ea typeface="微软雅黑" panose="020B0503020204020204" pitchFamily="34" charset="-122"/>
            </a:endParaRPr>
          </a:p>
        </p:txBody>
      </p:sp>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3" y="1052910"/>
            <a:ext cx="6396359"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函数的返回值</a:t>
            </a:r>
          </a:p>
        </p:txBody>
      </p:sp>
      <p:sp>
        <p:nvSpPr>
          <p:cNvPr id="33" name="稻壳儿春秋广告/盗版必究        原创来源：http://chn.docer.com/works?userid=199329941#!/work_time">
            <a:extLst>
              <a:ext uri="{FF2B5EF4-FFF2-40B4-BE49-F238E27FC236}">
                <a16:creationId xmlns:a16="http://schemas.microsoft.com/office/drawing/2014/main" id="{56F9A8B7-6AC6-46B0-B048-EB53AF8C9C7B}"/>
              </a:ext>
            </a:extLst>
          </p:cNvPr>
          <p:cNvSpPr txBox="1"/>
          <p:nvPr/>
        </p:nvSpPr>
        <p:spPr>
          <a:xfrm>
            <a:off x="2541454" y="1716952"/>
            <a:ext cx="9349180" cy="1705403"/>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自定义函数中使用</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return</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可以把值返回到函数调用处</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return + </a:t>
            </a:r>
            <a:r>
              <a:rPr lang="zh-CN" altLang="en-US" kern="0" spc="200">
                <a:latin typeface="微软雅黑" panose="020B0503020204020204" pitchFamily="34" charset="-122"/>
                <a:ea typeface="微软雅黑" panose="020B0503020204020204" pitchFamily="34" charset="-122"/>
              </a:rPr>
              <a:t>六大标准数据类型 还有类和对象；</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函数如果不定义</a:t>
            </a:r>
            <a:r>
              <a:rPr lang="en-US" altLang="zh-CN" kern="0" spc="200">
                <a:latin typeface="微软雅黑" panose="020B0503020204020204" pitchFamily="34" charset="-122"/>
                <a:ea typeface="微软雅黑" panose="020B0503020204020204" pitchFamily="34" charset="-122"/>
              </a:rPr>
              <a:t>return</a:t>
            </a:r>
            <a:r>
              <a:rPr lang="zh-CN" altLang="en-US" kern="0" spc="200">
                <a:latin typeface="微软雅黑" panose="020B0503020204020204" pitchFamily="34" charset="-122"/>
                <a:ea typeface="微软雅黑" panose="020B0503020204020204" pitchFamily="34" charset="-122"/>
              </a:rPr>
              <a:t>，默认返回的是</a:t>
            </a:r>
            <a:r>
              <a:rPr lang="en-US" altLang="zh-CN" kern="0" spc="200">
                <a:latin typeface="微软雅黑" panose="020B0503020204020204" pitchFamily="34" charset="-122"/>
                <a:ea typeface="微软雅黑" panose="020B0503020204020204" pitchFamily="34" charset="-122"/>
              </a:rPr>
              <a:t>None</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在执行完</a:t>
            </a:r>
            <a:r>
              <a:rPr lang="en-US" altLang="zh-CN" kern="0" spc="200">
                <a:latin typeface="微软雅黑" panose="020B0503020204020204" pitchFamily="34" charset="-122"/>
                <a:ea typeface="微软雅黑" panose="020B0503020204020204" pitchFamily="34" charset="-122"/>
              </a:rPr>
              <a:t>return</a:t>
            </a:r>
            <a:r>
              <a:rPr lang="zh-CN" altLang="en-US" kern="0" spc="200">
                <a:latin typeface="微软雅黑" panose="020B0503020204020204" pitchFamily="34" charset="-122"/>
                <a:ea typeface="微软雅黑" panose="020B0503020204020204" pitchFamily="34" charset="-122"/>
              </a:rPr>
              <a:t>之后，立刻终止函数，后面的代码不执行</a:t>
            </a:r>
            <a:endParaRPr lang="en-US" altLang="zh-CN" kern="0" spc="20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DBA9974-999B-4831-A68E-6CDF3641567C}"/>
              </a:ext>
            </a:extLst>
          </p:cNvPr>
          <p:cNvSpPr txBox="1"/>
          <p:nvPr/>
        </p:nvSpPr>
        <p:spPr>
          <a:xfrm>
            <a:off x="966626" y="4003970"/>
            <a:ext cx="3390221" cy="1477328"/>
          </a:xfrm>
          <a:prstGeom prst="rect">
            <a:avLst/>
          </a:prstGeom>
          <a:noFill/>
        </p:spPr>
        <p:txBody>
          <a:bodyPr wrap="square">
            <a:spAutoFit/>
          </a:bodyPr>
          <a:lstStyle/>
          <a:p>
            <a:r>
              <a:rPr lang="en-US" altLang="zh-CN" b="0">
                <a:solidFill>
                  <a:srgbClr val="0000FF"/>
                </a:solidFill>
                <a:effectLst/>
                <a:latin typeface="Hack" panose="020B0609030202020204" pitchFamily="49" charset="0"/>
              </a:rPr>
              <a:t>def</a:t>
            </a:r>
            <a:r>
              <a:rPr lang="en-US" altLang="zh-CN" b="0">
                <a:solidFill>
                  <a:srgbClr val="000000"/>
                </a:solidFill>
                <a:effectLst/>
                <a:latin typeface="Hack" panose="020B0609030202020204" pitchFamily="49" charset="0"/>
              </a:rPr>
              <a:t> func():</a:t>
            </a:r>
          </a:p>
          <a:p>
            <a:r>
              <a:rPr lang="en-US" altLang="zh-CN" b="0">
                <a:solidFill>
                  <a:srgbClr val="000000"/>
                </a:solidFill>
                <a:effectLst/>
                <a:latin typeface="Hack" panose="020B0609030202020204" pitchFamily="49" charset="0"/>
              </a:rPr>
              <a:t>    </a:t>
            </a:r>
            <a:r>
              <a:rPr lang="en-US" altLang="zh-CN" b="0">
                <a:solidFill>
                  <a:srgbClr val="0000FF"/>
                </a:solidFill>
                <a:effectLst/>
                <a:latin typeface="Hack" panose="020B0609030202020204" pitchFamily="49" charset="0"/>
              </a:rPr>
              <a:t>return</a:t>
            </a:r>
            <a:r>
              <a:rPr lang="en-US" altLang="zh-CN" b="0">
                <a:solidFill>
                  <a:srgbClr val="000000"/>
                </a:solidFill>
                <a:effectLst/>
                <a:latin typeface="Hack" panose="020B0609030202020204" pitchFamily="49" charset="0"/>
              </a:rPr>
              <a:t> </a:t>
            </a:r>
            <a:r>
              <a:rPr lang="en-US" altLang="zh-CN" b="0">
                <a:solidFill>
                  <a:srgbClr val="A31515"/>
                </a:solidFill>
                <a:effectLst/>
                <a:latin typeface="Hack" panose="020B0609030202020204" pitchFamily="49" charset="0"/>
              </a:rPr>
              <a:t>"</a:t>
            </a:r>
            <a:r>
              <a:rPr lang="zh-CN" altLang="en-US" b="0">
                <a:solidFill>
                  <a:srgbClr val="A31515"/>
                </a:solidFill>
                <a:effectLst/>
                <a:latin typeface="Hack" panose="020B0609030202020204" pitchFamily="49" charset="0"/>
              </a:rPr>
              <a:t>我是一个函数</a:t>
            </a:r>
            <a:r>
              <a:rPr lang="en-US" altLang="zh-CN" b="0">
                <a:solidFill>
                  <a:srgbClr val="A31515"/>
                </a:solidFill>
                <a:effectLst/>
                <a:latin typeface="Hack" panose="020B0609030202020204" pitchFamily="49" charset="0"/>
              </a:rPr>
              <a:t>"</a:t>
            </a:r>
            <a:endParaRPr lang="zh-CN" altLang="en-US" b="0">
              <a:solidFill>
                <a:srgbClr val="000000"/>
              </a:solidFill>
              <a:effectLst/>
              <a:latin typeface="Hack" panose="020B0609030202020204" pitchFamily="49" charset="0"/>
            </a:endParaRPr>
          </a:p>
          <a:p>
            <a:br>
              <a:rPr lang="zh-CN" altLang="en-US" b="0">
                <a:solidFill>
                  <a:srgbClr val="000000"/>
                </a:solidFill>
                <a:effectLst/>
                <a:latin typeface="Hack" panose="020B0609030202020204" pitchFamily="49" charset="0"/>
              </a:rPr>
            </a:br>
            <a:r>
              <a:rPr lang="en-US" altLang="zh-CN" b="0">
                <a:solidFill>
                  <a:srgbClr val="000000"/>
                </a:solidFill>
                <a:effectLst/>
                <a:latin typeface="Hack" panose="020B0609030202020204" pitchFamily="49" charset="0"/>
              </a:rPr>
              <a:t>res = func()</a:t>
            </a:r>
          </a:p>
          <a:p>
            <a:r>
              <a:rPr lang="en-US" altLang="zh-CN" b="0">
                <a:solidFill>
                  <a:srgbClr val="000000"/>
                </a:solidFill>
                <a:effectLst/>
                <a:latin typeface="Hack" panose="020B0609030202020204" pitchFamily="49" charset="0"/>
              </a:rPr>
              <a:t>print(res)</a:t>
            </a:r>
          </a:p>
        </p:txBody>
      </p:sp>
      <p:pic>
        <p:nvPicPr>
          <p:cNvPr id="35" name="图片 34">
            <a:extLst>
              <a:ext uri="{FF2B5EF4-FFF2-40B4-BE49-F238E27FC236}">
                <a16:creationId xmlns:a16="http://schemas.microsoft.com/office/drawing/2014/main" id="{4530EF7F-DF18-4F2A-9D1C-B9F3084E41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0689" y="3674548"/>
            <a:ext cx="1864685" cy="1864685"/>
          </a:xfrm>
          <a:prstGeom prst="rect">
            <a:avLst/>
          </a:prstGeom>
        </p:spPr>
      </p:pic>
    </p:spTree>
    <p:extLst>
      <p:ext uri="{BB962C8B-B14F-4D97-AF65-F5344CB8AC3E}">
        <p14:creationId xmlns:p14="http://schemas.microsoft.com/office/powerpoint/2010/main" val="1087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arn(inVertical)">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1" grpId="0"/>
      <p:bldP spid="33"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1404" y="348548"/>
            <a:ext cx="3222357"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三大结构</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0529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循环结构</a:t>
            </a:r>
          </a:p>
        </p:txBody>
      </p:sp>
      <p:sp>
        <p:nvSpPr>
          <p:cNvPr id="22" name="稻壳儿春秋广告/盗版必究        原创来源：http://chn.docer.com/works?userid=199329941#!/work_time"/>
          <p:cNvSpPr txBox="1"/>
          <p:nvPr/>
        </p:nvSpPr>
        <p:spPr>
          <a:xfrm>
            <a:off x="2541454" y="1537656"/>
            <a:ext cx="7478637"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循环结构就是不断重复执行某些程序；</a:t>
            </a:r>
            <a:endParaRPr lang="en-US" altLang="zh-CN" kern="0"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z="1600" kern="0" spc="200">
                <a:latin typeface="微软雅黑" panose="020B0503020204020204" pitchFamily="34" charset="-122"/>
                <a:ea typeface="微软雅黑" panose="020B0503020204020204" pitchFamily="34" charset="-122"/>
                <a:cs typeface="851tegakizatsu" panose="02000600000000000000" pitchFamily="2" charset="-122"/>
              </a:rPr>
              <a:t> </a:t>
            </a:r>
            <a:r>
              <a:rPr lang="en-US" altLang="zh-CN" kern="0" spc="200">
                <a:latin typeface="微软雅黑" panose="020B0503020204020204" pitchFamily="34" charset="-122"/>
                <a:ea typeface="微软雅黑" panose="020B0503020204020204" pitchFamily="34" charset="-122"/>
              </a:rPr>
              <a:t>Python </a:t>
            </a:r>
            <a:r>
              <a:rPr lang="zh-CN" altLang="en-US" kern="0" spc="200">
                <a:latin typeface="微软雅黑" panose="020B0503020204020204" pitchFamily="34" charset="-122"/>
                <a:ea typeface="微软雅黑" panose="020B0503020204020204" pitchFamily="34" charset="-122"/>
              </a:rPr>
              <a:t>中有 </a:t>
            </a:r>
            <a:r>
              <a:rPr lang="en-US" altLang="zh-CN" kern="0" spc="200">
                <a:latin typeface="微软雅黑" panose="020B0503020204020204" pitchFamily="34" charset="-122"/>
                <a:ea typeface="微软雅黑" panose="020B0503020204020204" pitchFamily="34" charset="-122"/>
              </a:rPr>
              <a:t>for </a:t>
            </a:r>
            <a:r>
              <a:rPr lang="zh-CN" altLang="en-US" kern="0" spc="200">
                <a:latin typeface="微软雅黑" panose="020B0503020204020204" pitchFamily="34" charset="-122"/>
                <a:ea typeface="微软雅黑" panose="020B0503020204020204" pitchFamily="34" charset="-122"/>
              </a:rPr>
              <a:t>和 </a:t>
            </a:r>
            <a:r>
              <a:rPr lang="en-US" altLang="zh-CN" kern="0" spc="200">
                <a:latin typeface="微软雅黑" panose="020B0503020204020204" pitchFamily="34" charset="-122"/>
                <a:ea typeface="微软雅黑" panose="020B0503020204020204" pitchFamily="34" charset="-122"/>
              </a:rPr>
              <a:t>while </a:t>
            </a:r>
            <a:r>
              <a:rPr lang="zh-CN" altLang="en-US" kern="0" spc="200">
                <a:latin typeface="微软雅黑" panose="020B0503020204020204" pitchFamily="34" charset="-122"/>
                <a:ea typeface="微软雅黑" panose="020B0503020204020204" pitchFamily="34" charset="-122"/>
              </a:rPr>
              <a:t>两种循环结构；</a:t>
            </a:r>
            <a:endParaRPr lang="en-US" altLang="zh-CN"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E2B77A2A-7F51-4609-AF59-BED6ACB22C8B}"/>
              </a:ext>
            </a:extLst>
          </p:cNvPr>
          <p:cNvPicPr>
            <a:picLocks noChangeAspect="1"/>
          </p:cNvPicPr>
          <p:nvPr/>
        </p:nvPicPr>
        <p:blipFill>
          <a:blip r:embed="rId5"/>
          <a:stretch>
            <a:fillRect/>
          </a:stretch>
        </p:blipFill>
        <p:spPr>
          <a:xfrm>
            <a:off x="693300" y="2965322"/>
            <a:ext cx="2067829" cy="2808400"/>
          </a:xfrm>
          <a:prstGeom prst="rect">
            <a:avLst/>
          </a:prstGeom>
        </p:spPr>
      </p:pic>
      <p:pic>
        <p:nvPicPr>
          <p:cNvPr id="10" name="图片 9">
            <a:extLst>
              <a:ext uri="{FF2B5EF4-FFF2-40B4-BE49-F238E27FC236}">
                <a16:creationId xmlns:a16="http://schemas.microsoft.com/office/drawing/2014/main" id="{8A677485-9520-40A5-B457-C82911800055}"/>
              </a:ext>
            </a:extLst>
          </p:cNvPr>
          <p:cNvPicPr>
            <a:picLocks noChangeAspect="1"/>
          </p:cNvPicPr>
          <p:nvPr/>
        </p:nvPicPr>
        <p:blipFill>
          <a:blip r:embed="rId6"/>
          <a:stretch>
            <a:fillRect/>
          </a:stretch>
        </p:blipFill>
        <p:spPr>
          <a:xfrm>
            <a:off x="4401404" y="2586602"/>
            <a:ext cx="2292105" cy="1684795"/>
          </a:xfrm>
          <a:prstGeom prst="rect">
            <a:avLst/>
          </a:prstGeom>
        </p:spPr>
      </p:pic>
      <p:pic>
        <p:nvPicPr>
          <p:cNvPr id="12" name="图片 11">
            <a:extLst>
              <a:ext uri="{FF2B5EF4-FFF2-40B4-BE49-F238E27FC236}">
                <a16:creationId xmlns:a16="http://schemas.microsoft.com/office/drawing/2014/main" id="{B829C8E8-1F2B-4712-88BB-FB0EF7D18304}"/>
              </a:ext>
            </a:extLst>
          </p:cNvPr>
          <p:cNvPicPr>
            <a:picLocks noChangeAspect="1"/>
          </p:cNvPicPr>
          <p:nvPr/>
        </p:nvPicPr>
        <p:blipFill>
          <a:blip r:embed="rId7"/>
          <a:stretch>
            <a:fillRect/>
          </a:stretch>
        </p:blipFill>
        <p:spPr>
          <a:xfrm>
            <a:off x="4401404" y="4445936"/>
            <a:ext cx="2292106" cy="2082542"/>
          </a:xfrm>
          <a:prstGeom prst="rect">
            <a:avLst/>
          </a:prstGeom>
        </p:spPr>
      </p:pic>
      <p:pic>
        <p:nvPicPr>
          <p:cNvPr id="15" name="图片 14">
            <a:extLst>
              <a:ext uri="{FF2B5EF4-FFF2-40B4-BE49-F238E27FC236}">
                <a16:creationId xmlns:a16="http://schemas.microsoft.com/office/drawing/2014/main" id="{220D5C46-9B9C-4057-91E5-48C3CD77BCA4}"/>
              </a:ext>
            </a:extLst>
          </p:cNvPr>
          <p:cNvPicPr>
            <a:picLocks noChangeAspect="1"/>
          </p:cNvPicPr>
          <p:nvPr/>
        </p:nvPicPr>
        <p:blipFill>
          <a:blip r:embed="rId8"/>
          <a:stretch>
            <a:fillRect/>
          </a:stretch>
        </p:blipFill>
        <p:spPr>
          <a:xfrm>
            <a:off x="7758660" y="4271397"/>
            <a:ext cx="3596952" cy="2042337"/>
          </a:xfrm>
          <a:prstGeom prst="rect">
            <a:avLst/>
          </a:prstGeom>
        </p:spPr>
      </p:pic>
      <p:pic>
        <p:nvPicPr>
          <p:cNvPr id="19" name="图片 18">
            <a:extLst>
              <a:ext uri="{FF2B5EF4-FFF2-40B4-BE49-F238E27FC236}">
                <a16:creationId xmlns:a16="http://schemas.microsoft.com/office/drawing/2014/main" id="{3DD0F8FC-AD15-4B04-BF0A-46CC9F205EB8}"/>
              </a:ext>
            </a:extLst>
          </p:cNvPr>
          <p:cNvPicPr>
            <a:picLocks noChangeAspect="1"/>
          </p:cNvPicPr>
          <p:nvPr/>
        </p:nvPicPr>
        <p:blipFill rotWithShape="1">
          <a:blip r:embed="rId9"/>
          <a:srcRect t="3024"/>
          <a:stretch/>
        </p:blipFill>
        <p:spPr>
          <a:xfrm>
            <a:off x="7758660" y="2895600"/>
            <a:ext cx="2537680" cy="1101138"/>
          </a:xfrm>
          <a:prstGeom prst="rect">
            <a:avLst/>
          </a:prstGeom>
        </p:spPr>
      </p:pic>
    </p:spTree>
    <p:extLst>
      <p:ext uri="{BB962C8B-B14F-4D97-AF65-F5344CB8AC3E}">
        <p14:creationId xmlns:p14="http://schemas.microsoft.com/office/powerpoint/2010/main" val="387171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6" name="稻壳儿春秋广告/盗版必究        原创来源：http://chn.docer.com/works?userid=199329941#!/work_time">
            <a:extLst>
              <a:ext uri="{FF2B5EF4-FFF2-40B4-BE49-F238E27FC236}">
                <a16:creationId xmlns:a16="http://schemas.microsoft.com/office/drawing/2014/main" id="{5C23F428-5DE4-449C-9FA6-1E02A5053A36}"/>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函数的返回值</a:t>
            </a:r>
          </a:p>
        </p:txBody>
      </p:sp>
      <p:sp>
        <p:nvSpPr>
          <p:cNvPr id="33" name="稻壳儿春秋广告/盗版必究        原创来源：http://chn.docer.com/works?userid=199329941#!/work_time">
            <a:extLst>
              <a:ext uri="{FF2B5EF4-FFF2-40B4-BE49-F238E27FC236}">
                <a16:creationId xmlns:a16="http://schemas.microsoft.com/office/drawing/2014/main" id="{886BDCDD-F8F6-4076-9EBC-480C2896D1F3}"/>
              </a:ext>
            </a:extLst>
          </p:cNvPr>
          <p:cNvSpPr txBox="1"/>
          <p:nvPr/>
        </p:nvSpPr>
        <p:spPr>
          <a:xfrm>
            <a:off x="732193" y="2393912"/>
            <a:ext cx="6209621" cy="458908"/>
          </a:xfrm>
          <a:prstGeom prst="rect">
            <a:avLst/>
          </a:prstGeom>
          <a:noFill/>
        </p:spPr>
        <p:txBody>
          <a:bodyPr wrap="square" rtlCol="0">
            <a:spAutoFit/>
          </a:bodyPr>
          <a:lstStyle/>
          <a:p>
            <a:pPr>
              <a:lnSpc>
                <a:spcPct val="150000"/>
              </a:lnSpc>
            </a:pP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例如：</a:t>
            </a: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模拟简单计算器</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79F0CC5E-DA58-4A5A-94FD-8F33144F08D2}"/>
              </a:ext>
            </a:extLst>
          </p:cNvPr>
          <p:cNvSpPr txBox="1"/>
          <p:nvPr/>
        </p:nvSpPr>
        <p:spPr>
          <a:xfrm>
            <a:off x="732193" y="2965322"/>
            <a:ext cx="4449815" cy="3785652"/>
          </a:xfrm>
          <a:prstGeom prst="rect">
            <a:avLst/>
          </a:prstGeom>
          <a:noFill/>
        </p:spPr>
        <p:txBody>
          <a:bodyPr wrap="square">
            <a:spAutoFit/>
          </a:bodyPr>
          <a:lstStyle/>
          <a:p>
            <a:r>
              <a:rPr lang="en-US" altLang="zh-CN" sz="1600" b="0">
                <a:solidFill>
                  <a:srgbClr val="0000FF"/>
                </a:solidFill>
                <a:effectLst/>
                <a:latin typeface="Hack" panose="020B0609030202020204" pitchFamily="49" charset="0"/>
              </a:rPr>
              <a:t>def</a:t>
            </a:r>
            <a:r>
              <a:rPr lang="en-US" altLang="zh-CN" sz="1600" b="0">
                <a:solidFill>
                  <a:srgbClr val="000000"/>
                </a:solidFill>
                <a:effectLst/>
                <a:latin typeface="Hack" panose="020B0609030202020204" pitchFamily="49" charset="0"/>
              </a:rPr>
              <a:t> func(sign,num1,num2):</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sign == </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res = num1 + num2</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elif</a:t>
            </a:r>
            <a:r>
              <a:rPr lang="en-US" altLang="zh-CN" sz="1600" b="0">
                <a:solidFill>
                  <a:srgbClr val="000000"/>
                </a:solidFill>
                <a:effectLst/>
                <a:latin typeface="Hack" panose="020B0609030202020204" pitchFamily="49" charset="0"/>
              </a:rPr>
              <a:t> sign ==</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res = num1 - num2</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elif</a:t>
            </a:r>
            <a:r>
              <a:rPr lang="en-US" altLang="zh-CN" sz="1600" b="0">
                <a:solidFill>
                  <a:srgbClr val="000000"/>
                </a:solidFill>
                <a:effectLst/>
                <a:latin typeface="Hack" panose="020B0609030202020204" pitchFamily="49" charset="0"/>
              </a:rPr>
              <a:t> sign == </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res = num1 * num2</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elif</a:t>
            </a:r>
            <a:r>
              <a:rPr lang="en-US" altLang="zh-CN" sz="1600" b="0">
                <a:solidFill>
                  <a:srgbClr val="000000"/>
                </a:solidFill>
                <a:effectLst/>
                <a:latin typeface="Hack" panose="020B0609030202020204" pitchFamily="49" charset="0"/>
              </a:rPr>
              <a:t> sign == </a:t>
            </a:r>
            <a:r>
              <a:rPr lang="en-US" altLang="zh-CN" sz="1600" b="0">
                <a:solidFill>
                  <a:srgbClr val="A31515"/>
                </a:solidFill>
                <a:effectLst/>
                <a:latin typeface="Hack" panose="020B0609030202020204" pitchFamily="49" charset="0"/>
              </a:rPr>
              <a:t>"/"</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if</a:t>
            </a:r>
            <a:r>
              <a:rPr lang="en-US" altLang="zh-CN" sz="1600" b="0">
                <a:solidFill>
                  <a:srgbClr val="000000"/>
                </a:solidFill>
                <a:effectLst/>
                <a:latin typeface="Hack" panose="020B0609030202020204" pitchFamily="49" charset="0"/>
              </a:rPr>
              <a:t> num2 == </a:t>
            </a:r>
            <a:r>
              <a:rPr lang="en-US" altLang="zh-CN" sz="1600" b="0">
                <a:solidFill>
                  <a:srgbClr val="098658"/>
                </a:solidFill>
                <a:effectLst/>
                <a:latin typeface="Hack" panose="020B0609030202020204" pitchFamily="49" charset="0"/>
              </a:rPr>
              <a:t>0</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return</a:t>
            </a:r>
            <a:r>
              <a:rPr lang="en-US" altLang="zh-CN" sz="1600" b="0">
                <a:solidFill>
                  <a:srgbClr val="000000"/>
                </a:solidFill>
                <a:effectLst/>
                <a:latin typeface="Hack" panose="020B0609030202020204" pitchFamily="49" charset="0"/>
              </a:rPr>
              <a:t> </a:t>
            </a:r>
            <a:r>
              <a:rPr lang="en-US" altLang="zh-CN" sz="1600" b="0">
                <a:solidFill>
                  <a:srgbClr val="A31515"/>
                </a:solidFill>
                <a:effectLst/>
                <a:latin typeface="Hack" panose="020B0609030202020204" pitchFamily="49" charset="0"/>
              </a:rPr>
              <a:t>"</a:t>
            </a:r>
            <a:r>
              <a:rPr lang="zh-CN" altLang="en-US" sz="1600" b="0">
                <a:solidFill>
                  <a:srgbClr val="A31515"/>
                </a:solidFill>
                <a:effectLst/>
                <a:latin typeface="Hack" panose="020B0609030202020204" pitchFamily="49" charset="0"/>
              </a:rPr>
              <a:t>除数不能为</a:t>
            </a:r>
            <a:r>
              <a:rPr lang="en-US" altLang="zh-CN" sz="1600" b="0">
                <a:solidFill>
                  <a:srgbClr val="A31515"/>
                </a:solidFill>
                <a:effectLst/>
                <a:latin typeface="Hack" panose="020B0609030202020204" pitchFamily="49" charset="0"/>
              </a:rPr>
              <a:t>0"</a:t>
            </a:r>
            <a:endParaRPr lang="zh-CN" altLang="en-US" sz="1600" b="0">
              <a:solidFill>
                <a:srgbClr val="000000"/>
              </a:solidFill>
              <a:effectLst/>
              <a:latin typeface="Hack" panose="020B0609030202020204" pitchFamily="49" charset="0"/>
            </a:endParaRPr>
          </a:p>
          <a:p>
            <a:r>
              <a:rPr lang="zh-CN" altLang="en-US" sz="1600" b="0">
                <a:solidFill>
                  <a:srgbClr val="000000"/>
                </a:solidFill>
                <a:effectLst/>
                <a:latin typeface="Hack" panose="020B0609030202020204" pitchFamily="49" charset="0"/>
              </a:rPr>
              <a:t>        </a:t>
            </a:r>
            <a:r>
              <a:rPr lang="en-US" altLang="zh-CN" sz="1600" b="0">
                <a:solidFill>
                  <a:srgbClr val="000000"/>
                </a:solidFill>
                <a:effectLst/>
                <a:latin typeface="Hack" panose="020B0609030202020204" pitchFamily="49" charset="0"/>
              </a:rPr>
              <a:t>res = num1 / num2</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else</a:t>
            </a:r>
            <a:r>
              <a:rPr lang="en-US" altLang="zh-CN" sz="1600" b="0">
                <a:solidFill>
                  <a:srgbClr val="000000"/>
                </a:solidFill>
                <a:effectLst/>
                <a:latin typeface="Hack" panose="020B0609030202020204" pitchFamily="49" charset="0"/>
              </a:rPr>
              <a:t>:</a:t>
            </a:r>
          </a:p>
          <a:p>
            <a:r>
              <a:rPr lang="en-US" altLang="zh-CN"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return</a:t>
            </a:r>
            <a:r>
              <a:rPr lang="en-US" altLang="zh-CN" sz="1600" b="0">
                <a:solidFill>
                  <a:srgbClr val="000000"/>
                </a:solidFill>
                <a:effectLst/>
                <a:latin typeface="Hack" panose="020B0609030202020204" pitchFamily="49" charset="0"/>
              </a:rPr>
              <a:t> </a:t>
            </a:r>
            <a:r>
              <a:rPr lang="en-US" altLang="zh-CN" sz="1600" b="0">
                <a:solidFill>
                  <a:srgbClr val="A31515"/>
                </a:solidFill>
                <a:effectLst/>
                <a:latin typeface="Hack" panose="020B0609030202020204" pitchFamily="49" charset="0"/>
              </a:rPr>
              <a:t>"</a:t>
            </a:r>
            <a:r>
              <a:rPr lang="zh-CN" altLang="en-US" sz="1600" b="0">
                <a:solidFill>
                  <a:srgbClr val="A31515"/>
                </a:solidFill>
                <a:effectLst/>
                <a:latin typeface="Hack" panose="020B0609030202020204" pitchFamily="49" charset="0"/>
              </a:rPr>
              <a:t>这个本计算器真算不了</a:t>
            </a:r>
            <a:r>
              <a:rPr lang="en-US" altLang="zh-CN" sz="1600" b="0">
                <a:solidFill>
                  <a:srgbClr val="A31515"/>
                </a:solidFill>
                <a:effectLst/>
                <a:latin typeface="Hack" panose="020B0609030202020204" pitchFamily="49" charset="0"/>
              </a:rPr>
              <a:t>"</a:t>
            </a:r>
            <a:endParaRPr lang="zh-CN" altLang="en-US" sz="1600" b="0">
              <a:solidFill>
                <a:srgbClr val="000000"/>
              </a:solidFill>
              <a:effectLst/>
              <a:latin typeface="Hack" panose="020B0609030202020204" pitchFamily="49" charset="0"/>
            </a:endParaRPr>
          </a:p>
          <a:p>
            <a:br>
              <a:rPr lang="zh-CN" altLang="en-US" sz="1600" b="0">
                <a:solidFill>
                  <a:srgbClr val="000000"/>
                </a:solidFill>
                <a:effectLst/>
                <a:latin typeface="Hack" panose="020B0609030202020204" pitchFamily="49" charset="0"/>
              </a:rPr>
            </a:br>
            <a:r>
              <a:rPr lang="zh-CN" altLang="en-US" sz="1600" b="0">
                <a:solidFill>
                  <a:srgbClr val="000000"/>
                </a:solidFill>
                <a:effectLst/>
                <a:latin typeface="Hack" panose="020B0609030202020204" pitchFamily="49" charset="0"/>
              </a:rPr>
              <a:t>    </a:t>
            </a:r>
            <a:r>
              <a:rPr lang="en-US" altLang="zh-CN" sz="1600" b="0">
                <a:solidFill>
                  <a:srgbClr val="0000FF"/>
                </a:solidFill>
                <a:effectLst/>
                <a:latin typeface="Hack" panose="020B0609030202020204" pitchFamily="49" charset="0"/>
              </a:rPr>
              <a:t>return</a:t>
            </a:r>
            <a:r>
              <a:rPr lang="en-US" altLang="zh-CN" sz="1600" b="0">
                <a:solidFill>
                  <a:srgbClr val="000000"/>
                </a:solidFill>
                <a:effectLst/>
                <a:latin typeface="Hack" panose="020B0609030202020204" pitchFamily="49" charset="0"/>
              </a:rPr>
              <a:t> res</a:t>
            </a:r>
          </a:p>
        </p:txBody>
      </p:sp>
      <p:sp>
        <p:nvSpPr>
          <p:cNvPr id="35" name="文本框 34">
            <a:extLst>
              <a:ext uri="{FF2B5EF4-FFF2-40B4-BE49-F238E27FC236}">
                <a16:creationId xmlns:a16="http://schemas.microsoft.com/office/drawing/2014/main" id="{C506E209-769E-40A7-8BB5-36A13BCCB8F1}"/>
              </a:ext>
            </a:extLst>
          </p:cNvPr>
          <p:cNvSpPr txBox="1"/>
          <p:nvPr/>
        </p:nvSpPr>
        <p:spPr>
          <a:xfrm>
            <a:off x="5229555" y="3427364"/>
            <a:ext cx="3424518" cy="2537554"/>
          </a:xfrm>
          <a:prstGeom prst="rect">
            <a:avLst/>
          </a:prstGeom>
          <a:noFill/>
        </p:spPr>
        <p:txBody>
          <a:bodyPr wrap="square">
            <a:spAutoFit/>
          </a:bodyPr>
          <a:lstStyle/>
          <a:p>
            <a:pPr>
              <a:lnSpc>
                <a:spcPct val="150000"/>
              </a:lnSpc>
            </a:pPr>
            <a:r>
              <a:rPr lang="en-US" altLang="zh-CN" sz="1800" b="0">
                <a:solidFill>
                  <a:srgbClr val="000000"/>
                </a:solidFill>
                <a:effectLst/>
                <a:latin typeface="Hack" panose="020B0609030202020204" pitchFamily="49" charset="0"/>
              </a:rPr>
              <a:t>print(func(</a:t>
            </a:r>
            <a:r>
              <a:rPr lang="en-US" altLang="zh-CN" sz="1800" b="0">
                <a:solidFill>
                  <a:srgbClr val="A31515"/>
                </a:solidFill>
                <a:effectLst/>
                <a:latin typeface="Hack" panose="020B0609030202020204" pitchFamily="49" charset="0"/>
              </a:rPr>
              <a:t>"+"</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3</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5</a:t>
            </a:r>
            <a:r>
              <a:rPr lang="en-US" altLang="zh-CN" sz="1800" b="0">
                <a:solidFill>
                  <a:srgbClr val="000000"/>
                </a:solidFill>
                <a:effectLst/>
                <a:latin typeface="Hack" panose="020B0609030202020204" pitchFamily="49" charset="0"/>
              </a:rPr>
              <a:t>))</a:t>
            </a:r>
          </a:p>
          <a:p>
            <a:pPr>
              <a:lnSpc>
                <a:spcPct val="150000"/>
              </a:lnSpc>
            </a:pPr>
            <a:r>
              <a:rPr lang="en-US" altLang="zh-CN" sz="1800" b="0">
                <a:solidFill>
                  <a:srgbClr val="000000"/>
                </a:solidFill>
                <a:effectLst/>
                <a:latin typeface="Hack" panose="020B0609030202020204" pitchFamily="49" charset="0"/>
              </a:rPr>
              <a:t>print(func(</a:t>
            </a:r>
            <a:r>
              <a:rPr lang="en-US" altLang="zh-CN" sz="1800" b="0">
                <a:solidFill>
                  <a:srgbClr val="A31515"/>
                </a:solidFill>
                <a:effectLst/>
                <a:latin typeface="Hack" panose="020B0609030202020204" pitchFamily="49" charset="0"/>
              </a:rPr>
              <a:t>"-"</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10</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20</a:t>
            </a:r>
            <a:r>
              <a:rPr lang="en-US" altLang="zh-CN" sz="1800" b="0">
                <a:solidFill>
                  <a:srgbClr val="000000"/>
                </a:solidFill>
                <a:effectLst/>
                <a:latin typeface="Hack" panose="020B0609030202020204" pitchFamily="49" charset="0"/>
              </a:rPr>
              <a:t>))</a:t>
            </a:r>
          </a:p>
          <a:p>
            <a:pPr>
              <a:lnSpc>
                <a:spcPct val="150000"/>
              </a:lnSpc>
            </a:pPr>
            <a:r>
              <a:rPr lang="en-US" altLang="zh-CN" sz="1800" b="0">
                <a:solidFill>
                  <a:srgbClr val="000000"/>
                </a:solidFill>
                <a:effectLst/>
                <a:latin typeface="Hack" panose="020B0609030202020204" pitchFamily="49" charset="0"/>
              </a:rPr>
              <a:t>print(func(</a:t>
            </a:r>
            <a:r>
              <a:rPr lang="en-US" altLang="zh-CN" sz="1800" b="0">
                <a:solidFill>
                  <a:srgbClr val="A31515"/>
                </a:solidFill>
                <a:effectLst/>
                <a:latin typeface="Hack" panose="020B0609030202020204" pitchFamily="49" charset="0"/>
              </a:rPr>
              <a:t>"*"</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10</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20</a:t>
            </a:r>
            <a:r>
              <a:rPr lang="en-US" altLang="zh-CN" sz="1800" b="0">
                <a:solidFill>
                  <a:srgbClr val="000000"/>
                </a:solidFill>
                <a:effectLst/>
                <a:latin typeface="Hack" panose="020B0609030202020204" pitchFamily="49" charset="0"/>
              </a:rPr>
              <a:t>))</a:t>
            </a:r>
          </a:p>
          <a:p>
            <a:pPr>
              <a:lnSpc>
                <a:spcPct val="150000"/>
              </a:lnSpc>
            </a:pPr>
            <a:r>
              <a:rPr lang="en-US" altLang="zh-CN" sz="1800" b="0">
                <a:solidFill>
                  <a:srgbClr val="000000"/>
                </a:solidFill>
                <a:effectLst/>
                <a:latin typeface="Hack" panose="020B0609030202020204" pitchFamily="49" charset="0"/>
              </a:rPr>
              <a:t>print(func(</a:t>
            </a:r>
            <a:r>
              <a:rPr lang="en-US" altLang="zh-CN" sz="1800" b="0">
                <a:solidFill>
                  <a:srgbClr val="A31515"/>
                </a:solidFill>
                <a:effectLst/>
                <a:latin typeface="Hack" panose="020B0609030202020204" pitchFamily="49" charset="0"/>
              </a:rPr>
              <a:t>"/"</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20</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10</a:t>
            </a:r>
            <a:r>
              <a:rPr lang="en-US" altLang="zh-CN" sz="1800" b="0">
                <a:solidFill>
                  <a:srgbClr val="000000"/>
                </a:solidFill>
                <a:effectLst/>
                <a:latin typeface="Hack" panose="020B0609030202020204" pitchFamily="49" charset="0"/>
              </a:rPr>
              <a:t>))</a:t>
            </a:r>
          </a:p>
          <a:p>
            <a:pPr>
              <a:lnSpc>
                <a:spcPct val="150000"/>
              </a:lnSpc>
            </a:pPr>
            <a:r>
              <a:rPr lang="en-US" altLang="zh-CN" sz="1800" b="0">
                <a:solidFill>
                  <a:srgbClr val="000000"/>
                </a:solidFill>
                <a:effectLst/>
                <a:latin typeface="Hack" panose="020B0609030202020204" pitchFamily="49" charset="0"/>
              </a:rPr>
              <a:t>print(func(</a:t>
            </a:r>
            <a:r>
              <a:rPr lang="en-US" altLang="zh-CN" sz="1800" b="0">
                <a:solidFill>
                  <a:srgbClr val="A31515"/>
                </a:solidFill>
                <a:effectLst/>
                <a:latin typeface="Hack" panose="020B0609030202020204" pitchFamily="49" charset="0"/>
              </a:rPr>
              <a:t>"/"</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20</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0</a:t>
            </a:r>
            <a:r>
              <a:rPr lang="en-US" altLang="zh-CN" sz="1800" b="0">
                <a:solidFill>
                  <a:srgbClr val="000000"/>
                </a:solidFill>
                <a:effectLst/>
                <a:latin typeface="Hack" panose="020B0609030202020204" pitchFamily="49" charset="0"/>
              </a:rPr>
              <a:t>))</a:t>
            </a:r>
          </a:p>
          <a:p>
            <a:pPr>
              <a:lnSpc>
                <a:spcPct val="150000"/>
              </a:lnSpc>
            </a:pPr>
            <a:r>
              <a:rPr lang="en-US" altLang="zh-CN" sz="1800" b="0">
                <a:solidFill>
                  <a:srgbClr val="000000"/>
                </a:solidFill>
                <a:effectLst/>
                <a:latin typeface="Hack" panose="020B0609030202020204" pitchFamily="49" charset="0"/>
              </a:rPr>
              <a:t>print(func(</a:t>
            </a:r>
            <a:r>
              <a:rPr lang="en-US" altLang="zh-CN" sz="1800" b="0">
                <a:solidFill>
                  <a:srgbClr val="A31515"/>
                </a:solidFill>
                <a:effectLst/>
                <a:latin typeface="Hack" panose="020B0609030202020204" pitchFamily="49" charset="0"/>
              </a:rPr>
              <a:t>"&amp;"</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20</a:t>
            </a:r>
            <a:r>
              <a:rPr lang="en-US" altLang="zh-CN" sz="1800" b="0">
                <a:solidFill>
                  <a:srgbClr val="000000"/>
                </a:solidFill>
                <a:effectLst/>
                <a:latin typeface="Hack" panose="020B0609030202020204" pitchFamily="49" charset="0"/>
              </a:rPr>
              <a:t>,</a:t>
            </a:r>
            <a:r>
              <a:rPr lang="en-US" altLang="zh-CN" sz="1800" b="0">
                <a:solidFill>
                  <a:srgbClr val="098658"/>
                </a:solidFill>
                <a:effectLst/>
                <a:latin typeface="Hack" panose="020B0609030202020204" pitchFamily="49" charset="0"/>
              </a:rPr>
              <a:t>0</a:t>
            </a:r>
            <a:r>
              <a:rPr lang="en-US" altLang="zh-CN" sz="1800" b="0">
                <a:solidFill>
                  <a:srgbClr val="000000"/>
                </a:solidFill>
                <a:effectLst/>
                <a:latin typeface="Hack" panose="020B0609030202020204" pitchFamily="49" charset="0"/>
              </a:rPr>
              <a:t>))</a:t>
            </a:r>
          </a:p>
        </p:txBody>
      </p:sp>
      <p:pic>
        <p:nvPicPr>
          <p:cNvPr id="10" name="图片 9">
            <a:extLst>
              <a:ext uri="{FF2B5EF4-FFF2-40B4-BE49-F238E27FC236}">
                <a16:creationId xmlns:a16="http://schemas.microsoft.com/office/drawing/2014/main" id="{5EDE8D09-C210-4A35-8248-D5B9D7AA063C}"/>
              </a:ext>
            </a:extLst>
          </p:cNvPr>
          <p:cNvPicPr>
            <a:picLocks noChangeAspect="1"/>
          </p:cNvPicPr>
          <p:nvPr/>
        </p:nvPicPr>
        <p:blipFill>
          <a:blip r:embed="rId5"/>
          <a:stretch>
            <a:fillRect/>
          </a:stretch>
        </p:blipFill>
        <p:spPr>
          <a:xfrm>
            <a:off x="8955685" y="4093837"/>
            <a:ext cx="2905385" cy="1572326"/>
          </a:xfrm>
          <a:prstGeom prst="rect">
            <a:avLst/>
          </a:prstGeom>
        </p:spPr>
      </p:pic>
    </p:spTree>
    <p:extLst>
      <p:ext uri="{BB962C8B-B14F-4D97-AF65-F5344CB8AC3E}">
        <p14:creationId xmlns:p14="http://schemas.microsoft.com/office/powerpoint/2010/main" val="36712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inVertical)">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arn(inVertic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3" grpId="0"/>
      <p:bldP spid="31" grpId="0"/>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54992" y="1789721"/>
            <a:ext cx="6343708" cy="4532923"/>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344027" y="2389762"/>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435898" y="2634514"/>
            <a:ext cx="754613"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413850" y="2166768"/>
            <a:ext cx="4780397" cy="3782895"/>
          </a:xfrm>
          <a:prstGeom prst="rect">
            <a:avLst/>
          </a:prstGeom>
          <a:noFill/>
        </p:spPr>
        <p:txBody>
          <a:bodyPr wrap="square" rtlCol="0">
            <a:spAutoFit/>
          </a:bodyPr>
          <a:lstStyle/>
          <a:p>
            <a:pPr>
              <a:lnSpc>
                <a:spcPct val="150000"/>
              </a:lnSpc>
            </a:pP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     A</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B</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C</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D</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E </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五人在某天夜里合伙去捕鱼，到第二天凌晨时都疲惫不堪，于是各自找地方睡觉。</a:t>
            </a:r>
            <a:endParaRPr lang="en-US" altLang="zh-CN" spc="200">
              <a:latin typeface="微软雅黑" panose="020B0503020204020204" pitchFamily="34" charset="-122"/>
              <a:ea typeface="微软雅黑" panose="020B0503020204020204" pitchFamily="34" charset="-122"/>
              <a:cs typeface="851tegakizatsu" panose="02000600000000000000" pitchFamily="2" charset="-122"/>
            </a:endParaRPr>
          </a:p>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     日上三杆，</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 </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第一个醒来，他将鱼分为五份，把多余的一条鱼扔掉，拿走自己的一份。</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B </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第二个醒来，也将鱼分为五份，把多余的一条鱼扔掉拿走自己的一份。 。</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C</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D</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E</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依次醒来，也按同样的方法拿鱼。</a:t>
            </a:r>
          </a:p>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     问他们至少捕了多少条鱼</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a:t>
            </a:r>
            <a:endParaRPr lang="zh-CN" altLang="en-US" spc="200">
              <a:latin typeface="微软雅黑" panose="020B0503020204020204" pitchFamily="34" charset="-122"/>
              <a:ea typeface="微软雅黑" panose="020B0503020204020204" pitchFamily="34" charset="-122"/>
              <a:cs typeface="851tegakizatsu" panose="02000600000000000000" pitchFamily="2" charset="-122"/>
            </a:endParaRPr>
          </a:p>
        </p:txBody>
      </p:sp>
      <p:sp>
        <p:nvSpPr>
          <p:cNvPr id="31" name="稻壳儿春秋广告/盗版必究        原创来源：http://chn.docer.com/works?userid=199329941#!/work_time">
            <a:extLst>
              <a:ext uri="{FF2B5EF4-FFF2-40B4-BE49-F238E27FC236}">
                <a16:creationId xmlns:a16="http://schemas.microsoft.com/office/drawing/2014/main" id="{E91AF50B-A5EA-4207-AD57-084E5568056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123761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4" y="3334843"/>
            <a:ext cx="8223112" cy="2120902"/>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鱼的个数未知，初始时假设只有一条，如果鱼的条数不满足条件，则将个数加</a:t>
            </a:r>
            <a:r>
              <a:rPr lang="en-US" altLang="zh-CN" kern="0" spc="200">
                <a:latin typeface="微软雅黑" panose="020B0503020204020204" pitchFamily="34" charset="-122"/>
                <a:ea typeface="微软雅黑" panose="020B0503020204020204" pitchFamily="34" charset="-122"/>
              </a:rPr>
              <a:t>1</a:t>
            </a:r>
            <a:r>
              <a:rPr lang="zh-CN" altLang="en-US" kern="0" spc="200">
                <a:latin typeface="微软雅黑" panose="020B0503020204020204" pitchFamily="34" charset="-122"/>
                <a:ea typeface="微软雅黑" panose="020B0503020204020204" pitchFamily="34" charset="-122"/>
              </a:rPr>
              <a:t>，直到满足条件为止；</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判断是否满足条件时：对于</a:t>
            </a:r>
            <a:r>
              <a:rPr lang="en-US" altLang="zh-CN" kern="0" spc="200">
                <a:latin typeface="微软雅黑" panose="020B0503020204020204" pitchFamily="34" charset="-122"/>
                <a:ea typeface="微软雅黑" panose="020B0503020204020204" pitchFamily="34" charset="-122"/>
              </a:rPr>
              <a:t>A</a:t>
            </a:r>
            <a:r>
              <a:rPr lang="zh-CN" altLang="en-US" kern="0" spc="200">
                <a:latin typeface="微软雅黑" panose="020B0503020204020204" pitchFamily="34" charset="-122"/>
                <a:ea typeface="微软雅黑" panose="020B0503020204020204" pitchFamily="34" charset="-122"/>
              </a:rPr>
              <a:t>，鱼的个数为 </a:t>
            </a:r>
            <a:r>
              <a:rPr lang="en-US" altLang="zh-CN" kern="0" spc="200">
                <a:latin typeface="微软雅黑" panose="020B0503020204020204" pitchFamily="34" charset="-122"/>
                <a:ea typeface="微软雅黑" panose="020B0503020204020204" pitchFamily="34" charset="-122"/>
              </a:rPr>
              <a:t>total </a:t>
            </a:r>
            <a:r>
              <a:rPr lang="zh-CN" altLang="en-US" kern="0" spc="200">
                <a:latin typeface="微软雅黑" panose="020B0503020204020204" pitchFamily="34" charset="-122"/>
                <a:ea typeface="微软雅黑" panose="020B0503020204020204" pitchFamily="34" charset="-122"/>
              </a:rPr>
              <a:t>条；对于</a:t>
            </a:r>
            <a:r>
              <a:rPr lang="en-US" altLang="zh-CN" kern="0" spc="200">
                <a:latin typeface="微软雅黑" panose="020B0503020204020204" pitchFamily="34" charset="-122"/>
                <a:ea typeface="微软雅黑" panose="020B0503020204020204" pitchFamily="34" charset="-122"/>
              </a:rPr>
              <a:t>B</a:t>
            </a:r>
            <a:r>
              <a:rPr lang="zh-CN" altLang="en-US" kern="0" spc="200">
                <a:latin typeface="微软雅黑" panose="020B0503020204020204" pitchFamily="34" charset="-122"/>
                <a:ea typeface="微软雅黑" panose="020B0503020204020204" pitchFamily="34" charset="-122"/>
              </a:rPr>
              <a:t>，鱼的个数为 </a:t>
            </a:r>
            <a:r>
              <a:rPr lang="en-US" altLang="zh-CN" kern="0" spc="200">
                <a:latin typeface="微软雅黑" panose="020B0503020204020204" pitchFamily="34" charset="-122"/>
                <a:ea typeface="微软雅黑" panose="020B0503020204020204" pitchFamily="34" charset="-122"/>
              </a:rPr>
              <a:t>(total – 1)/5 * 4 ……</a:t>
            </a: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依次判断</a:t>
            </a:r>
            <a:r>
              <a:rPr lang="en-US" altLang="zh-CN" kern="0" spc="200">
                <a:latin typeface="微软雅黑" panose="020B0503020204020204" pitchFamily="34" charset="-122"/>
                <a:ea typeface="微软雅黑" panose="020B0503020204020204" pitchFamily="34" charset="-122"/>
              </a:rPr>
              <a:t>A,B,C,D,E</a:t>
            </a:r>
            <a:r>
              <a:rPr lang="zh-CN" altLang="en-US" kern="0" spc="200">
                <a:latin typeface="微软雅黑" panose="020B0503020204020204" pitchFamily="34" charset="-122"/>
                <a:ea typeface="微软雅黑" panose="020B0503020204020204" pitchFamily="34" charset="-122"/>
              </a:rPr>
              <a:t>，直到全部都满足时，获得答案。</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判断方法：</a:t>
            </a:r>
          </a:p>
        </p:txBody>
      </p:sp>
      <p:sp>
        <p:nvSpPr>
          <p:cNvPr id="31" name="稻壳儿春秋广告/盗版必究        原创来源：http://chn.docer.com/works?userid=199329941#!/work_time">
            <a:extLst>
              <a:ext uri="{FF2B5EF4-FFF2-40B4-BE49-F238E27FC236}">
                <a16:creationId xmlns:a16="http://schemas.microsoft.com/office/drawing/2014/main" id="{5E42A9E9-A79F-4F32-90CE-AD0DE2800ADC}"/>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105374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32" name="文本框 31">
            <a:extLst>
              <a:ext uri="{FF2B5EF4-FFF2-40B4-BE49-F238E27FC236}">
                <a16:creationId xmlns:a16="http://schemas.microsoft.com/office/drawing/2014/main" id="{C167282F-84C1-4C87-8669-7B0D91436DEE}"/>
              </a:ext>
            </a:extLst>
          </p:cNvPr>
          <p:cNvSpPr txBox="1"/>
          <p:nvPr/>
        </p:nvSpPr>
        <p:spPr>
          <a:xfrm>
            <a:off x="732193" y="2538074"/>
            <a:ext cx="5910884" cy="4431983"/>
          </a:xfrm>
          <a:prstGeom prst="rect">
            <a:avLst/>
          </a:prstGeom>
          <a:noFill/>
        </p:spPr>
        <p:txBody>
          <a:bodyPr wrap="square">
            <a:spAutoFit/>
          </a:bodyPr>
          <a:lstStyle/>
          <a:p>
            <a:r>
              <a:rPr lang="en-US" altLang="zh-CN" sz="1600">
                <a:solidFill>
                  <a:srgbClr val="000000"/>
                </a:solidFill>
                <a:latin typeface="Hack" panose="020B0609030202020204" pitchFamily="49" charset="0"/>
              </a:rPr>
              <a:t>def divide_fish():</a:t>
            </a:r>
          </a:p>
          <a:p>
            <a:r>
              <a:rPr lang="en-US" altLang="zh-CN" sz="1600">
                <a:solidFill>
                  <a:srgbClr val="000000"/>
                </a:solidFill>
                <a:latin typeface="Hack" panose="020B0609030202020204" pitchFamily="49" charset="0"/>
              </a:rPr>
              <a:t>    fish = 1</a:t>
            </a:r>
          </a:p>
          <a:p>
            <a:r>
              <a:rPr lang="en-US" altLang="zh-CN" sz="1600">
                <a:solidFill>
                  <a:srgbClr val="000000"/>
                </a:solidFill>
                <a:latin typeface="Hack" panose="020B0609030202020204" pitchFamily="49" charset="0"/>
              </a:rPr>
              <a:t>    while True:</a:t>
            </a:r>
          </a:p>
          <a:p>
            <a:r>
              <a:rPr lang="en-US" altLang="zh-CN" sz="1600">
                <a:solidFill>
                  <a:srgbClr val="000000"/>
                </a:solidFill>
                <a:latin typeface="Hack" panose="020B0609030202020204" pitchFamily="49" charset="0"/>
              </a:rPr>
              <a:t>        total = fish</a:t>
            </a:r>
          </a:p>
          <a:p>
            <a:r>
              <a:rPr lang="en-US" altLang="zh-CN" sz="1600">
                <a:solidFill>
                  <a:srgbClr val="000000"/>
                </a:solidFill>
                <a:latin typeface="Hack" panose="020B0609030202020204" pitchFamily="49" charset="0"/>
              </a:rPr>
              <a:t>        enough = True</a:t>
            </a:r>
          </a:p>
          <a:p>
            <a:r>
              <a:rPr lang="en-US" altLang="zh-CN" sz="1600">
                <a:solidFill>
                  <a:srgbClr val="000000"/>
                </a:solidFill>
                <a:latin typeface="Hack" panose="020B0609030202020204" pitchFamily="49" charset="0"/>
              </a:rPr>
              <a:t>        for _ in range(5):</a:t>
            </a:r>
          </a:p>
          <a:p>
            <a:r>
              <a:rPr lang="en-US" altLang="zh-CN" sz="1600">
                <a:solidFill>
                  <a:srgbClr val="000000"/>
                </a:solidFill>
                <a:latin typeface="Hack" panose="020B0609030202020204" pitchFamily="49" charset="0"/>
              </a:rPr>
              <a:t>            if (total - 1) % 5 == 0:</a:t>
            </a:r>
          </a:p>
          <a:p>
            <a:r>
              <a:rPr lang="en-US" altLang="zh-CN" sz="1600">
                <a:solidFill>
                  <a:srgbClr val="000000"/>
                </a:solidFill>
                <a:latin typeface="Hack" panose="020B0609030202020204" pitchFamily="49" charset="0"/>
              </a:rPr>
              <a:t>                total = (total - 1) // 5 * 4</a:t>
            </a:r>
          </a:p>
          <a:p>
            <a:r>
              <a:rPr lang="en-US" altLang="zh-CN" sz="1600">
                <a:solidFill>
                  <a:srgbClr val="000000"/>
                </a:solidFill>
                <a:latin typeface="Hack" panose="020B0609030202020204" pitchFamily="49" charset="0"/>
              </a:rPr>
              <a:t>            else:</a:t>
            </a:r>
          </a:p>
          <a:p>
            <a:r>
              <a:rPr lang="en-US" altLang="zh-CN" sz="1600">
                <a:solidFill>
                  <a:srgbClr val="000000"/>
                </a:solidFill>
                <a:latin typeface="Hack" panose="020B0609030202020204" pitchFamily="49" charset="0"/>
              </a:rPr>
              <a:t>                enough = False</a:t>
            </a:r>
          </a:p>
          <a:p>
            <a:r>
              <a:rPr lang="en-US" altLang="zh-CN" sz="1600">
                <a:solidFill>
                  <a:srgbClr val="000000"/>
                </a:solidFill>
                <a:latin typeface="Hack" panose="020B0609030202020204" pitchFamily="49" charset="0"/>
              </a:rPr>
              <a:t>                break</a:t>
            </a:r>
          </a:p>
          <a:p>
            <a:r>
              <a:rPr lang="en-US" altLang="zh-CN" sz="1600">
                <a:solidFill>
                  <a:srgbClr val="000000"/>
                </a:solidFill>
                <a:latin typeface="Hack" panose="020B0609030202020204" pitchFamily="49" charset="0"/>
              </a:rPr>
              <a:t>        if enough:</a:t>
            </a:r>
          </a:p>
          <a:p>
            <a:r>
              <a:rPr lang="en-US" altLang="zh-CN" sz="1600">
                <a:solidFill>
                  <a:srgbClr val="000000"/>
                </a:solidFill>
                <a:latin typeface="Hack" panose="020B0609030202020204" pitchFamily="49" charset="0"/>
              </a:rPr>
              <a:t>            print("</a:t>
            </a:r>
            <a:r>
              <a:rPr lang="zh-CN" altLang="en-US" sz="1600">
                <a:solidFill>
                  <a:srgbClr val="000000"/>
                </a:solidFill>
                <a:latin typeface="Hack" panose="020B0609030202020204" pitchFamily="49" charset="0"/>
              </a:rPr>
              <a:t>总共有</a:t>
            </a:r>
            <a:r>
              <a:rPr lang="en-US" altLang="zh-CN" sz="1600">
                <a:solidFill>
                  <a:srgbClr val="000000"/>
                </a:solidFill>
                <a:latin typeface="Hack" panose="020B0609030202020204" pitchFamily="49" charset="0"/>
              </a:rPr>
              <a:t>{}</a:t>
            </a:r>
            <a:r>
              <a:rPr lang="zh-CN" altLang="en-US" sz="1600">
                <a:solidFill>
                  <a:srgbClr val="000000"/>
                </a:solidFill>
                <a:latin typeface="Hack" panose="020B0609030202020204" pitchFamily="49" charset="0"/>
              </a:rPr>
              <a:t>条鱼</a:t>
            </a:r>
            <a:r>
              <a:rPr lang="en-US" altLang="zh-CN" sz="1600">
                <a:solidFill>
                  <a:srgbClr val="000000"/>
                </a:solidFill>
                <a:latin typeface="Hack" panose="020B0609030202020204" pitchFamily="49" charset="0"/>
              </a:rPr>
              <a:t>".format(fish))</a:t>
            </a:r>
          </a:p>
          <a:p>
            <a:r>
              <a:rPr lang="en-US" altLang="zh-CN" sz="1600">
                <a:solidFill>
                  <a:srgbClr val="000000"/>
                </a:solidFill>
                <a:latin typeface="Hack" panose="020B0609030202020204" pitchFamily="49" charset="0"/>
              </a:rPr>
              <a:t>            break</a:t>
            </a:r>
          </a:p>
          <a:p>
            <a:r>
              <a:rPr lang="en-US" altLang="zh-CN" sz="1600">
                <a:solidFill>
                  <a:srgbClr val="000000"/>
                </a:solidFill>
                <a:latin typeface="Hack" panose="020B0609030202020204" pitchFamily="49" charset="0"/>
              </a:rPr>
              <a:t>        fish += 1</a:t>
            </a:r>
          </a:p>
          <a:p>
            <a:endParaRPr lang="en-US" altLang="zh-CN" sz="1600">
              <a:solidFill>
                <a:srgbClr val="000000"/>
              </a:solidFill>
              <a:latin typeface="Hack" panose="020B0609030202020204" pitchFamily="49" charset="0"/>
            </a:endParaRPr>
          </a:p>
          <a:p>
            <a:r>
              <a:rPr lang="en-US" altLang="zh-CN" sz="1600">
                <a:solidFill>
                  <a:srgbClr val="000000"/>
                </a:solidFill>
                <a:latin typeface="Hack" panose="020B0609030202020204" pitchFamily="49" charset="0"/>
              </a:rPr>
              <a:t>divide_fish()</a:t>
            </a:r>
            <a:endParaRPr lang="en-US" altLang="zh-CN" sz="1600" b="0">
              <a:solidFill>
                <a:srgbClr val="000000"/>
              </a:solidFill>
              <a:effectLst/>
              <a:latin typeface="Hack" panose="020B0609030202020204" pitchFamily="49" charset="0"/>
            </a:endParaRPr>
          </a:p>
        </p:txBody>
      </p:sp>
      <p:pic>
        <p:nvPicPr>
          <p:cNvPr id="8" name="图片 7">
            <a:extLst>
              <a:ext uri="{FF2B5EF4-FFF2-40B4-BE49-F238E27FC236}">
                <a16:creationId xmlns:a16="http://schemas.microsoft.com/office/drawing/2014/main" id="{1B7309EB-84B9-4C4A-82D6-EAD78B5E5D49}"/>
              </a:ext>
            </a:extLst>
          </p:cNvPr>
          <p:cNvPicPr>
            <a:picLocks noChangeAspect="1"/>
          </p:cNvPicPr>
          <p:nvPr/>
        </p:nvPicPr>
        <p:blipFill>
          <a:blip r:embed="rId6"/>
          <a:stretch>
            <a:fillRect/>
          </a:stretch>
        </p:blipFill>
        <p:spPr>
          <a:xfrm>
            <a:off x="7400321" y="4887029"/>
            <a:ext cx="4059486" cy="858349"/>
          </a:xfrm>
          <a:prstGeom prst="rect">
            <a:avLst/>
          </a:prstGeom>
        </p:spPr>
      </p:pic>
      <p:sp>
        <p:nvSpPr>
          <p:cNvPr id="31" name="稻壳儿春秋广告/盗版必究        原创来源：http://chn.docer.com/works?userid=199329941#!/work_time">
            <a:extLst>
              <a:ext uri="{FF2B5EF4-FFF2-40B4-BE49-F238E27FC236}">
                <a16:creationId xmlns:a16="http://schemas.microsoft.com/office/drawing/2014/main" id="{96DFA4A1-D532-4BE6-A36A-28EB67D5630F}"/>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334233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5" name="图片 34">
            <a:extLst>
              <a:ext uri="{FF2B5EF4-FFF2-40B4-BE49-F238E27FC236}">
                <a16:creationId xmlns:a16="http://schemas.microsoft.com/office/drawing/2014/main" id="{BB5A4694-9831-454A-99BC-1BE0132C54AB}"/>
              </a:ext>
            </a:extLst>
          </p:cNvPr>
          <p:cNvPicPr>
            <a:picLocks noChangeAspect="1"/>
          </p:cNvPicPr>
          <p:nvPr/>
        </p:nvPicPr>
        <p:blipFill rotWithShape="1">
          <a:blip r:embed="rId5">
            <a:extLst>
              <a:ext uri="{28A0092B-C50C-407E-A947-70E740481C1C}">
                <a14:useLocalDpi xmlns:a14="http://schemas.microsoft.com/office/drawing/2010/main" val="0"/>
              </a:ext>
            </a:extLst>
          </a:blip>
          <a:srcRect l="1392" t="5927" r="6803" b="5708"/>
          <a:stretch/>
        </p:blipFill>
        <p:spPr>
          <a:xfrm>
            <a:off x="1435371" y="2678180"/>
            <a:ext cx="2455779" cy="2342476"/>
          </a:xfrm>
          <a:prstGeom prst="rect">
            <a:avLst/>
          </a:prstGeom>
        </p:spPr>
      </p:pic>
      <p:sp>
        <p:nvSpPr>
          <p:cNvPr id="34" name="稻壳儿春秋广告/盗版必究        原创来源：http://chn.docer.com/works?userid=199329941#!/work_time5">
            <a:extLst>
              <a:ext uri="{FF2B5EF4-FFF2-40B4-BE49-F238E27FC236}">
                <a16:creationId xmlns:a16="http://schemas.microsoft.com/office/drawing/2014/main" id="{14CB1B26-55C1-4B42-8918-0A5C402A9CDE}"/>
              </a:ext>
            </a:extLst>
          </p:cNvPr>
          <p:cNvSpPr/>
          <p:nvPr/>
        </p:nvSpPr>
        <p:spPr bwMode="auto">
          <a:xfrm>
            <a:off x="5154992" y="2836983"/>
            <a:ext cx="6343708" cy="2342476"/>
          </a:xfrm>
          <a:custGeom>
            <a:avLst/>
            <a:gdLst>
              <a:gd name="T0" fmla="*/ 7 w 1262"/>
              <a:gd name="T1" fmla="*/ 25 h 372"/>
              <a:gd name="T2" fmla="*/ 13 w 1262"/>
              <a:gd name="T3" fmla="*/ 106 h 372"/>
              <a:gd name="T4" fmla="*/ 13 w 1262"/>
              <a:gd name="T5" fmla="*/ 241 h 372"/>
              <a:gd name="T6" fmla="*/ 13 w 1262"/>
              <a:gd name="T7" fmla="*/ 308 h 372"/>
              <a:gd name="T8" fmla="*/ 13 w 1262"/>
              <a:gd name="T9" fmla="*/ 341 h 372"/>
              <a:gd name="T10" fmla="*/ 13 w 1262"/>
              <a:gd name="T11" fmla="*/ 355 h 372"/>
              <a:gd name="T12" fmla="*/ 14 w 1262"/>
              <a:gd name="T13" fmla="*/ 363 h 372"/>
              <a:gd name="T14" fmla="*/ 29 w 1262"/>
              <a:gd name="T15" fmla="*/ 363 h 372"/>
              <a:gd name="T16" fmla="*/ 55 w 1262"/>
              <a:gd name="T17" fmla="*/ 363 h 372"/>
              <a:gd name="T18" fmla="*/ 107 w 1262"/>
              <a:gd name="T19" fmla="*/ 362 h 372"/>
              <a:gd name="T20" fmla="*/ 210 w 1262"/>
              <a:gd name="T21" fmla="*/ 360 h 372"/>
              <a:gd name="T22" fmla="*/ 413 w 1262"/>
              <a:gd name="T23" fmla="*/ 355 h 372"/>
              <a:gd name="T24" fmla="*/ 1184 w 1262"/>
              <a:gd name="T25" fmla="*/ 358 h 372"/>
              <a:gd name="T26" fmla="*/ 1223 w 1262"/>
              <a:gd name="T27" fmla="*/ 359 h 372"/>
              <a:gd name="T28" fmla="*/ 1240 w 1262"/>
              <a:gd name="T29" fmla="*/ 359 h 372"/>
              <a:gd name="T30" fmla="*/ 1246 w 1262"/>
              <a:gd name="T31" fmla="*/ 360 h 372"/>
              <a:gd name="T32" fmla="*/ 1247 w 1262"/>
              <a:gd name="T33" fmla="*/ 352 h 372"/>
              <a:gd name="T34" fmla="*/ 1247 w 1262"/>
              <a:gd name="T35" fmla="*/ 331 h 372"/>
              <a:gd name="T36" fmla="*/ 1248 w 1262"/>
              <a:gd name="T37" fmla="*/ 287 h 372"/>
              <a:gd name="T38" fmla="*/ 1250 w 1262"/>
              <a:gd name="T39" fmla="*/ 200 h 372"/>
              <a:gd name="T40" fmla="*/ 1251 w 1262"/>
              <a:gd name="T41" fmla="*/ 113 h 372"/>
              <a:gd name="T42" fmla="*/ 1252 w 1262"/>
              <a:gd name="T43" fmla="*/ 69 h 372"/>
              <a:gd name="T44" fmla="*/ 1253 w 1262"/>
              <a:gd name="T45" fmla="*/ 47 h 372"/>
              <a:gd name="T46" fmla="*/ 1254 w 1262"/>
              <a:gd name="T47" fmla="*/ 33 h 372"/>
              <a:gd name="T48" fmla="*/ 915 w 1262"/>
              <a:gd name="T49" fmla="*/ 24 h 372"/>
              <a:gd name="T50" fmla="*/ 3 w 1262"/>
              <a:gd name="T51" fmla="*/ 11 h 372"/>
              <a:gd name="T52" fmla="*/ 96 w 1262"/>
              <a:gd name="T53" fmla="*/ 5 h 372"/>
              <a:gd name="T54" fmla="*/ 1016 w 1262"/>
              <a:gd name="T55" fmla="*/ 20 h 372"/>
              <a:gd name="T56" fmla="*/ 1138 w 1262"/>
              <a:gd name="T57" fmla="*/ 23 h 372"/>
              <a:gd name="T58" fmla="*/ 1262 w 1262"/>
              <a:gd name="T59" fmla="*/ 25 h 372"/>
              <a:gd name="T60" fmla="*/ 1261 w 1262"/>
              <a:gd name="T61" fmla="*/ 85 h 372"/>
              <a:gd name="T62" fmla="*/ 1260 w 1262"/>
              <a:gd name="T63" fmla="*/ 144 h 372"/>
              <a:gd name="T64" fmla="*/ 1254 w 1262"/>
              <a:gd name="T65" fmla="*/ 368 h 372"/>
              <a:gd name="T66" fmla="*/ 1244 w 1262"/>
              <a:gd name="T67" fmla="*/ 367 h 372"/>
              <a:gd name="T68" fmla="*/ 1230 w 1262"/>
              <a:gd name="T69" fmla="*/ 367 h 372"/>
              <a:gd name="T70" fmla="*/ 1199 w 1262"/>
              <a:gd name="T71" fmla="*/ 366 h 372"/>
              <a:gd name="T72" fmla="*/ 1137 w 1262"/>
              <a:gd name="T73" fmla="*/ 365 h 372"/>
              <a:gd name="T74" fmla="*/ 1011 w 1262"/>
              <a:gd name="T75" fmla="*/ 363 h 372"/>
              <a:gd name="T76" fmla="*/ 752 w 1262"/>
              <a:gd name="T77" fmla="*/ 361 h 372"/>
              <a:gd name="T78" fmla="*/ 389 w 1262"/>
              <a:gd name="T79" fmla="*/ 366 h 372"/>
              <a:gd name="T80" fmla="*/ 201 w 1262"/>
              <a:gd name="T81" fmla="*/ 368 h 372"/>
              <a:gd name="T82" fmla="*/ 107 w 1262"/>
              <a:gd name="T83" fmla="*/ 370 h 372"/>
              <a:gd name="T84" fmla="*/ 15 w 1262"/>
              <a:gd name="T85" fmla="*/ 371 h 372"/>
              <a:gd name="T86" fmla="*/ 5 w 1262"/>
              <a:gd name="T87" fmla="*/ 372 h 372"/>
              <a:gd name="T88" fmla="*/ 4 w 1262"/>
              <a:gd name="T89" fmla="*/ 310 h 372"/>
              <a:gd name="T90" fmla="*/ 3 w 1262"/>
              <a:gd name="T91" fmla="*/ 245 h 372"/>
              <a:gd name="T92" fmla="*/ 3 w 1262"/>
              <a:gd name="T93" fmla="*/ 110 h 372"/>
              <a:gd name="T94" fmla="*/ 7 w 1262"/>
              <a:gd name="T95" fmla="*/ 2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62" h="372">
                <a:moveTo>
                  <a:pt x="7" y="25"/>
                </a:moveTo>
                <a:cubicBezTo>
                  <a:pt x="18" y="42"/>
                  <a:pt x="13" y="83"/>
                  <a:pt x="13" y="106"/>
                </a:cubicBezTo>
                <a:cubicBezTo>
                  <a:pt x="13" y="152"/>
                  <a:pt x="12" y="197"/>
                  <a:pt x="13" y="241"/>
                </a:cubicBezTo>
                <a:cubicBezTo>
                  <a:pt x="13" y="264"/>
                  <a:pt x="13" y="286"/>
                  <a:pt x="13" y="308"/>
                </a:cubicBezTo>
                <a:cubicBezTo>
                  <a:pt x="13" y="319"/>
                  <a:pt x="13" y="330"/>
                  <a:pt x="13" y="341"/>
                </a:cubicBezTo>
                <a:cubicBezTo>
                  <a:pt x="13" y="355"/>
                  <a:pt x="13" y="355"/>
                  <a:pt x="13" y="355"/>
                </a:cubicBezTo>
                <a:cubicBezTo>
                  <a:pt x="14" y="363"/>
                  <a:pt x="14" y="363"/>
                  <a:pt x="14" y="363"/>
                </a:cubicBezTo>
                <a:cubicBezTo>
                  <a:pt x="19" y="363"/>
                  <a:pt x="24" y="363"/>
                  <a:pt x="29" y="363"/>
                </a:cubicBezTo>
                <a:cubicBezTo>
                  <a:pt x="38" y="363"/>
                  <a:pt x="46" y="363"/>
                  <a:pt x="55" y="363"/>
                </a:cubicBezTo>
                <a:cubicBezTo>
                  <a:pt x="72" y="362"/>
                  <a:pt x="90" y="362"/>
                  <a:pt x="107" y="362"/>
                </a:cubicBezTo>
                <a:cubicBezTo>
                  <a:pt x="141" y="361"/>
                  <a:pt x="176" y="361"/>
                  <a:pt x="210" y="360"/>
                </a:cubicBezTo>
                <a:cubicBezTo>
                  <a:pt x="278" y="359"/>
                  <a:pt x="346" y="357"/>
                  <a:pt x="413" y="355"/>
                </a:cubicBezTo>
                <a:cubicBezTo>
                  <a:pt x="668" y="349"/>
                  <a:pt x="927" y="355"/>
                  <a:pt x="1184" y="358"/>
                </a:cubicBezTo>
                <a:cubicBezTo>
                  <a:pt x="1197" y="359"/>
                  <a:pt x="1210" y="359"/>
                  <a:pt x="1223" y="359"/>
                </a:cubicBezTo>
                <a:cubicBezTo>
                  <a:pt x="1240" y="359"/>
                  <a:pt x="1240" y="359"/>
                  <a:pt x="1240" y="359"/>
                </a:cubicBezTo>
                <a:cubicBezTo>
                  <a:pt x="1246" y="360"/>
                  <a:pt x="1246" y="360"/>
                  <a:pt x="1246" y="360"/>
                </a:cubicBezTo>
                <a:cubicBezTo>
                  <a:pt x="1247" y="352"/>
                  <a:pt x="1247" y="352"/>
                  <a:pt x="1247" y="352"/>
                </a:cubicBezTo>
                <a:cubicBezTo>
                  <a:pt x="1247" y="331"/>
                  <a:pt x="1247" y="331"/>
                  <a:pt x="1247" y="331"/>
                </a:cubicBezTo>
                <a:cubicBezTo>
                  <a:pt x="1248" y="287"/>
                  <a:pt x="1248" y="287"/>
                  <a:pt x="1248" y="287"/>
                </a:cubicBezTo>
                <a:cubicBezTo>
                  <a:pt x="1248" y="258"/>
                  <a:pt x="1249" y="229"/>
                  <a:pt x="1250" y="200"/>
                </a:cubicBezTo>
                <a:cubicBezTo>
                  <a:pt x="1251" y="113"/>
                  <a:pt x="1251" y="113"/>
                  <a:pt x="1251" y="113"/>
                </a:cubicBezTo>
                <a:cubicBezTo>
                  <a:pt x="1252" y="69"/>
                  <a:pt x="1252" y="69"/>
                  <a:pt x="1252" y="69"/>
                </a:cubicBezTo>
                <a:cubicBezTo>
                  <a:pt x="1253" y="47"/>
                  <a:pt x="1253" y="47"/>
                  <a:pt x="1253" y="47"/>
                </a:cubicBezTo>
                <a:cubicBezTo>
                  <a:pt x="1254" y="33"/>
                  <a:pt x="1254" y="33"/>
                  <a:pt x="1254" y="33"/>
                </a:cubicBezTo>
                <a:cubicBezTo>
                  <a:pt x="1141" y="30"/>
                  <a:pt x="1028" y="27"/>
                  <a:pt x="915" y="24"/>
                </a:cubicBezTo>
                <a:cubicBezTo>
                  <a:pt x="611" y="16"/>
                  <a:pt x="299" y="7"/>
                  <a:pt x="3" y="11"/>
                </a:cubicBezTo>
                <a:cubicBezTo>
                  <a:pt x="17" y="3"/>
                  <a:pt x="68" y="6"/>
                  <a:pt x="96" y="5"/>
                </a:cubicBezTo>
                <a:cubicBezTo>
                  <a:pt x="392" y="0"/>
                  <a:pt x="718" y="10"/>
                  <a:pt x="1016" y="20"/>
                </a:cubicBezTo>
                <a:cubicBezTo>
                  <a:pt x="1057" y="21"/>
                  <a:pt x="1097" y="22"/>
                  <a:pt x="1138" y="23"/>
                </a:cubicBezTo>
                <a:cubicBezTo>
                  <a:pt x="1179" y="23"/>
                  <a:pt x="1221" y="24"/>
                  <a:pt x="1262" y="25"/>
                </a:cubicBezTo>
                <a:cubicBezTo>
                  <a:pt x="1261" y="45"/>
                  <a:pt x="1261" y="65"/>
                  <a:pt x="1261" y="85"/>
                </a:cubicBezTo>
                <a:cubicBezTo>
                  <a:pt x="1260" y="105"/>
                  <a:pt x="1260" y="124"/>
                  <a:pt x="1260" y="144"/>
                </a:cubicBezTo>
                <a:cubicBezTo>
                  <a:pt x="1258" y="217"/>
                  <a:pt x="1256" y="291"/>
                  <a:pt x="1254" y="368"/>
                </a:cubicBezTo>
                <a:cubicBezTo>
                  <a:pt x="1244" y="367"/>
                  <a:pt x="1244" y="367"/>
                  <a:pt x="1244" y="367"/>
                </a:cubicBezTo>
                <a:cubicBezTo>
                  <a:pt x="1230" y="367"/>
                  <a:pt x="1230" y="367"/>
                  <a:pt x="1230" y="367"/>
                </a:cubicBezTo>
                <a:cubicBezTo>
                  <a:pt x="1220" y="367"/>
                  <a:pt x="1210" y="366"/>
                  <a:pt x="1199" y="366"/>
                </a:cubicBezTo>
                <a:cubicBezTo>
                  <a:pt x="1179" y="366"/>
                  <a:pt x="1158" y="365"/>
                  <a:pt x="1137" y="365"/>
                </a:cubicBezTo>
                <a:cubicBezTo>
                  <a:pt x="1095" y="364"/>
                  <a:pt x="1053" y="364"/>
                  <a:pt x="1011" y="363"/>
                </a:cubicBezTo>
                <a:cubicBezTo>
                  <a:pt x="926" y="362"/>
                  <a:pt x="840" y="361"/>
                  <a:pt x="752" y="361"/>
                </a:cubicBezTo>
                <a:cubicBezTo>
                  <a:pt x="632" y="361"/>
                  <a:pt x="510" y="363"/>
                  <a:pt x="389" y="366"/>
                </a:cubicBezTo>
                <a:cubicBezTo>
                  <a:pt x="326" y="366"/>
                  <a:pt x="264" y="367"/>
                  <a:pt x="201" y="368"/>
                </a:cubicBezTo>
                <a:cubicBezTo>
                  <a:pt x="170" y="369"/>
                  <a:pt x="139" y="369"/>
                  <a:pt x="107" y="370"/>
                </a:cubicBezTo>
                <a:cubicBezTo>
                  <a:pt x="76" y="370"/>
                  <a:pt x="46" y="371"/>
                  <a:pt x="15" y="371"/>
                </a:cubicBezTo>
                <a:cubicBezTo>
                  <a:pt x="12" y="371"/>
                  <a:pt x="9" y="371"/>
                  <a:pt x="5" y="372"/>
                </a:cubicBezTo>
                <a:cubicBezTo>
                  <a:pt x="5" y="351"/>
                  <a:pt x="5" y="330"/>
                  <a:pt x="4" y="310"/>
                </a:cubicBezTo>
                <a:cubicBezTo>
                  <a:pt x="4" y="288"/>
                  <a:pt x="4" y="266"/>
                  <a:pt x="3" y="245"/>
                </a:cubicBezTo>
                <a:cubicBezTo>
                  <a:pt x="3" y="201"/>
                  <a:pt x="3" y="156"/>
                  <a:pt x="3" y="110"/>
                </a:cubicBezTo>
                <a:cubicBezTo>
                  <a:pt x="3" y="82"/>
                  <a:pt x="0" y="49"/>
                  <a:pt x="7" y="25"/>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6" name="稻壳儿春秋广告/盗版必究        原创来源：http://chn.docer.com/works?userid=199329941#!/work_time">
            <a:extLst>
              <a:ext uri="{FF2B5EF4-FFF2-40B4-BE49-F238E27FC236}">
                <a16:creationId xmlns:a16="http://schemas.microsoft.com/office/drawing/2014/main" id="{408E598F-3B8A-4088-887B-600CC7125FE5}"/>
              </a:ext>
            </a:extLst>
          </p:cNvPr>
          <p:cNvSpPr/>
          <p:nvPr/>
        </p:nvSpPr>
        <p:spPr bwMode="auto">
          <a:xfrm>
            <a:off x="5344027" y="3437023"/>
            <a:ext cx="912813" cy="873125"/>
          </a:xfrm>
          <a:custGeom>
            <a:avLst/>
            <a:gdLst>
              <a:gd name="T0" fmla="*/ 24 w 242"/>
              <a:gd name="T1" fmla="*/ 127 h 230"/>
              <a:gd name="T2" fmla="*/ 31 w 242"/>
              <a:gd name="T3" fmla="*/ 134 h 230"/>
              <a:gd name="T4" fmla="*/ 31 w 242"/>
              <a:gd name="T5" fmla="*/ 143 h 230"/>
              <a:gd name="T6" fmla="*/ 42 w 242"/>
              <a:gd name="T7" fmla="*/ 176 h 230"/>
              <a:gd name="T8" fmla="*/ 65 w 242"/>
              <a:gd name="T9" fmla="*/ 201 h 230"/>
              <a:gd name="T10" fmla="*/ 94 w 242"/>
              <a:gd name="T11" fmla="*/ 216 h 230"/>
              <a:gd name="T12" fmla="*/ 126 w 242"/>
              <a:gd name="T13" fmla="*/ 220 h 230"/>
              <a:gd name="T14" fmla="*/ 191 w 242"/>
              <a:gd name="T15" fmla="*/ 199 h 230"/>
              <a:gd name="T16" fmla="*/ 231 w 242"/>
              <a:gd name="T17" fmla="*/ 141 h 230"/>
              <a:gd name="T18" fmla="*/ 221 w 242"/>
              <a:gd name="T19" fmla="*/ 68 h 230"/>
              <a:gd name="T20" fmla="*/ 158 w 242"/>
              <a:gd name="T21" fmla="*/ 16 h 230"/>
              <a:gd name="T22" fmla="*/ 106 w 242"/>
              <a:gd name="T23" fmla="*/ 11 h 230"/>
              <a:gd name="T24" fmla="*/ 54 w 242"/>
              <a:gd name="T25" fmla="*/ 30 h 230"/>
              <a:gd name="T26" fmla="*/ 17 w 242"/>
              <a:gd name="T27" fmla="*/ 72 h 230"/>
              <a:gd name="T28" fmla="*/ 5 w 242"/>
              <a:gd name="T29" fmla="*/ 127 h 230"/>
              <a:gd name="T30" fmla="*/ 0 w 242"/>
              <a:gd name="T31" fmla="*/ 116 h 230"/>
              <a:gd name="T32" fmla="*/ 2 w 242"/>
              <a:gd name="T33" fmla="*/ 103 h 230"/>
              <a:gd name="T34" fmla="*/ 24 w 242"/>
              <a:gd name="T35" fmla="*/ 48 h 230"/>
              <a:gd name="T36" fmla="*/ 72 w 242"/>
              <a:gd name="T37" fmla="*/ 11 h 230"/>
              <a:gd name="T38" fmla="*/ 129 w 242"/>
              <a:gd name="T39" fmla="*/ 2 h 230"/>
              <a:gd name="T40" fmla="*/ 181 w 242"/>
              <a:gd name="T41" fmla="*/ 19 h 230"/>
              <a:gd name="T42" fmla="*/ 214 w 242"/>
              <a:gd name="T43" fmla="*/ 44 h 230"/>
              <a:gd name="T44" fmla="*/ 235 w 242"/>
              <a:gd name="T45" fmla="*/ 78 h 230"/>
              <a:gd name="T46" fmla="*/ 242 w 242"/>
              <a:gd name="T47" fmla="*/ 116 h 230"/>
              <a:gd name="T48" fmla="*/ 235 w 242"/>
              <a:gd name="T49" fmla="*/ 153 h 230"/>
              <a:gd name="T50" fmla="*/ 189 w 242"/>
              <a:gd name="T51" fmla="*/ 210 h 230"/>
              <a:gd name="T52" fmla="*/ 120 w 242"/>
              <a:gd name="T53" fmla="*/ 229 h 230"/>
              <a:gd name="T54" fmla="*/ 82 w 242"/>
              <a:gd name="T55" fmla="*/ 220 h 230"/>
              <a:gd name="T56" fmla="*/ 49 w 242"/>
              <a:gd name="T57" fmla="*/ 198 h 230"/>
              <a:gd name="T58" fmla="*/ 31 w 242"/>
              <a:gd name="T59" fmla="*/ 174 h 230"/>
              <a:gd name="T60" fmla="*/ 25 w 242"/>
              <a:gd name="T61" fmla="*/ 161 h 230"/>
              <a:gd name="T62" fmla="*/ 23 w 242"/>
              <a:gd name="T63" fmla="*/ 153 h 230"/>
              <a:gd name="T64" fmla="*/ 22 w 242"/>
              <a:gd name="T65" fmla="*/ 149 h 230"/>
              <a:gd name="T66" fmla="*/ 21 w 242"/>
              <a:gd name="T67" fmla="*/ 145 h 230"/>
              <a:gd name="T68" fmla="*/ 20 w 242"/>
              <a:gd name="T69" fmla="*/ 141 h 230"/>
              <a:gd name="T70" fmla="*/ 20 w 242"/>
              <a:gd name="T71" fmla="*/ 138 h 230"/>
              <a:gd name="T72" fmla="*/ 19 w 242"/>
              <a:gd name="T73" fmla="*/ 136 h 230"/>
              <a:gd name="T74" fmla="*/ 24 w 242"/>
              <a:gd name="T75" fmla="*/ 12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230">
                <a:moveTo>
                  <a:pt x="24" y="127"/>
                </a:moveTo>
                <a:cubicBezTo>
                  <a:pt x="29" y="129"/>
                  <a:pt x="31" y="131"/>
                  <a:pt x="31" y="134"/>
                </a:cubicBezTo>
                <a:cubicBezTo>
                  <a:pt x="31" y="137"/>
                  <a:pt x="31" y="141"/>
                  <a:pt x="31" y="143"/>
                </a:cubicBezTo>
                <a:cubicBezTo>
                  <a:pt x="33" y="155"/>
                  <a:pt x="36" y="166"/>
                  <a:pt x="42" y="176"/>
                </a:cubicBezTo>
                <a:cubicBezTo>
                  <a:pt x="48" y="186"/>
                  <a:pt x="56" y="194"/>
                  <a:pt x="65" y="201"/>
                </a:cubicBezTo>
                <a:cubicBezTo>
                  <a:pt x="74" y="208"/>
                  <a:pt x="84" y="213"/>
                  <a:pt x="94" y="216"/>
                </a:cubicBezTo>
                <a:cubicBezTo>
                  <a:pt x="105" y="219"/>
                  <a:pt x="115" y="220"/>
                  <a:pt x="126" y="220"/>
                </a:cubicBezTo>
                <a:cubicBezTo>
                  <a:pt x="149" y="219"/>
                  <a:pt x="172" y="212"/>
                  <a:pt x="191" y="199"/>
                </a:cubicBezTo>
                <a:cubicBezTo>
                  <a:pt x="210" y="185"/>
                  <a:pt x="225" y="165"/>
                  <a:pt x="231" y="141"/>
                </a:cubicBezTo>
                <a:cubicBezTo>
                  <a:pt x="236" y="118"/>
                  <a:pt x="234" y="91"/>
                  <a:pt x="221" y="68"/>
                </a:cubicBezTo>
                <a:cubicBezTo>
                  <a:pt x="208" y="44"/>
                  <a:pt x="186" y="25"/>
                  <a:pt x="158" y="16"/>
                </a:cubicBezTo>
                <a:cubicBezTo>
                  <a:pt x="142" y="10"/>
                  <a:pt x="124" y="8"/>
                  <a:pt x="106" y="11"/>
                </a:cubicBezTo>
                <a:cubicBezTo>
                  <a:pt x="88" y="13"/>
                  <a:pt x="70" y="19"/>
                  <a:pt x="54" y="30"/>
                </a:cubicBezTo>
                <a:cubicBezTo>
                  <a:pt x="39" y="41"/>
                  <a:pt x="26" y="55"/>
                  <a:pt x="17" y="72"/>
                </a:cubicBezTo>
                <a:cubicBezTo>
                  <a:pt x="8" y="89"/>
                  <a:pt x="4" y="108"/>
                  <a:pt x="5" y="127"/>
                </a:cubicBezTo>
                <a:cubicBezTo>
                  <a:pt x="1" y="125"/>
                  <a:pt x="0" y="121"/>
                  <a:pt x="0" y="116"/>
                </a:cubicBezTo>
                <a:cubicBezTo>
                  <a:pt x="0" y="111"/>
                  <a:pt x="1" y="106"/>
                  <a:pt x="2" y="103"/>
                </a:cubicBezTo>
                <a:cubicBezTo>
                  <a:pt x="4" y="83"/>
                  <a:pt x="12" y="64"/>
                  <a:pt x="24" y="48"/>
                </a:cubicBezTo>
                <a:cubicBezTo>
                  <a:pt x="37" y="32"/>
                  <a:pt x="53" y="19"/>
                  <a:pt x="72" y="11"/>
                </a:cubicBezTo>
                <a:cubicBezTo>
                  <a:pt x="90" y="3"/>
                  <a:pt x="110" y="0"/>
                  <a:pt x="129" y="2"/>
                </a:cubicBezTo>
                <a:cubicBezTo>
                  <a:pt x="148" y="4"/>
                  <a:pt x="166" y="10"/>
                  <a:pt x="181" y="19"/>
                </a:cubicBezTo>
                <a:cubicBezTo>
                  <a:pt x="193" y="26"/>
                  <a:pt x="204" y="34"/>
                  <a:pt x="214" y="44"/>
                </a:cubicBezTo>
                <a:cubicBezTo>
                  <a:pt x="223" y="54"/>
                  <a:pt x="230" y="66"/>
                  <a:pt x="235" y="78"/>
                </a:cubicBezTo>
                <a:cubicBezTo>
                  <a:pt x="240" y="91"/>
                  <a:pt x="242" y="103"/>
                  <a:pt x="242" y="116"/>
                </a:cubicBezTo>
                <a:cubicBezTo>
                  <a:pt x="242" y="129"/>
                  <a:pt x="239" y="142"/>
                  <a:pt x="235" y="153"/>
                </a:cubicBezTo>
                <a:cubicBezTo>
                  <a:pt x="226" y="177"/>
                  <a:pt x="210" y="197"/>
                  <a:pt x="189" y="210"/>
                </a:cubicBezTo>
                <a:cubicBezTo>
                  <a:pt x="169" y="223"/>
                  <a:pt x="145" y="230"/>
                  <a:pt x="120" y="229"/>
                </a:cubicBezTo>
                <a:cubicBezTo>
                  <a:pt x="107" y="229"/>
                  <a:pt x="94" y="226"/>
                  <a:pt x="82" y="220"/>
                </a:cubicBezTo>
                <a:cubicBezTo>
                  <a:pt x="70" y="215"/>
                  <a:pt x="59" y="207"/>
                  <a:pt x="49" y="198"/>
                </a:cubicBezTo>
                <a:cubicBezTo>
                  <a:pt x="42" y="191"/>
                  <a:pt x="36" y="183"/>
                  <a:pt x="31" y="174"/>
                </a:cubicBezTo>
                <a:cubicBezTo>
                  <a:pt x="29" y="170"/>
                  <a:pt x="27" y="165"/>
                  <a:pt x="25" y="161"/>
                </a:cubicBezTo>
                <a:cubicBezTo>
                  <a:pt x="24" y="158"/>
                  <a:pt x="24" y="156"/>
                  <a:pt x="23" y="153"/>
                </a:cubicBezTo>
                <a:cubicBezTo>
                  <a:pt x="22" y="149"/>
                  <a:pt x="22" y="149"/>
                  <a:pt x="22" y="149"/>
                </a:cubicBezTo>
                <a:cubicBezTo>
                  <a:pt x="21" y="145"/>
                  <a:pt x="21" y="145"/>
                  <a:pt x="21" y="145"/>
                </a:cubicBezTo>
                <a:cubicBezTo>
                  <a:pt x="21" y="144"/>
                  <a:pt x="21" y="142"/>
                  <a:pt x="20" y="141"/>
                </a:cubicBezTo>
                <a:cubicBezTo>
                  <a:pt x="20" y="138"/>
                  <a:pt x="20" y="138"/>
                  <a:pt x="20" y="138"/>
                </a:cubicBezTo>
                <a:cubicBezTo>
                  <a:pt x="19" y="138"/>
                  <a:pt x="19" y="137"/>
                  <a:pt x="19" y="136"/>
                </a:cubicBezTo>
                <a:cubicBezTo>
                  <a:pt x="19" y="133"/>
                  <a:pt x="20" y="129"/>
                  <a:pt x="24" y="127"/>
                </a:cubicBezTo>
                <a:close/>
              </a:path>
            </a:pathLst>
          </a:custGeom>
          <a:solidFill>
            <a:srgbClr val="434C6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pc="200">
              <a:latin typeface="微软雅黑" panose="020B0503020204020204" pitchFamily="34" charset="-122"/>
              <a:ea typeface="微软雅黑" panose="020B0503020204020204" pitchFamily="34" charset="-122"/>
            </a:endParaRPr>
          </a:p>
        </p:txBody>
      </p:sp>
      <p:sp>
        <p:nvSpPr>
          <p:cNvPr id="37" name="稻壳儿春秋广告/盗版必究        原创来源：http://chn.docer.com/works?userid=199329941#!/work_time">
            <a:extLst>
              <a:ext uri="{FF2B5EF4-FFF2-40B4-BE49-F238E27FC236}">
                <a16:creationId xmlns:a16="http://schemas.microsoft.com/office/drawing/2014/main" id="{19939D84-694F-4539-901C-52F8CC6D6338}"/>
              </a:ext>
            </a:extLst>
          </p:cNvPr>
          <p:cNvSpPr txBox="1"/>
          <p:nvPr/>
        </p:nvSpPr>
        <p:spPr>
          <a:xfrm>
            <a:off x="5435898" y="3681775"/>
            <a:ext cx="754613" cy="369332"/>
          </a:xfrm>
          <a:prstGeom prst="rect">
            <a:avLst/>
          </a:prstGeom>
          <a:noFill/>
        </p:spPr>
        <p:txBody>
          <a:bodyPr wrap="square" rtlCol="0">
            <a:spAutoFit/>
          </a:bodyPr>
          <a:lstStyle/>
          <a:p>
            <a:pPr algn="ct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a:t>
            </a:r>
          </a:p>
        </p:txBody>
      </p:sp>
      <p:sp>
        <p:nvSpPr>
          <p:cNvPr id="38" name="稻壳儿春秋广告/盗版必究        原创来源：http://chn.docer.com/works?userid=199329941#!/work_time">
            <a:extLst>
              <a:ext uri="{FF2B5EF4-FFF2-40B4-BE49-F238E27FC236}">
                <a16:creationId xmlns:a16="http://schemas.microsoft.com/office/drawing/2014/main" id="{9D9DE5D2-D7A0-4DEE-A8D8-BAEBEDB1C93B}"/>
              </a:ext>
            </a:extLst>
          </p:cNvPr>
          <p:cNvSpPr txBox="1"/>
          <p:nvPr/>
        </p:nvSpPr>
        <p:spPr>
          <a:xfrm>
            <a:off x="6413850" y="3198399"/>
            <a:ext cx="4780397" cy="1705403"/>
          </a:xfrm>
          <a:prstGeom prst="rect">
            <a:avLst/>
          </a:prstGeom>
          <a:noFill/>
        </p:spPr>
        <p:txBody>
          <a:bodyPr wrap="square" rtlCol="0">
            <a:spAutoFit/>
          </a:bodyPr>
          <a:lstStyle/>
          <a:p>
            <a:pPr>
              <a:lnSpc>
                <a:spcPct val="150000"/>
              </a:lnSpc>
            </a:pP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一小球从</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100</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米高度自由落下，每次落地后，反弹回原高度的一半，再落下；求它在第</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n</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次落地时，共经过多少米？第</a:t>
            </a:r>
            <a:r>
              <a:rPr lang="en-US" altLang="zh-CN" spc="200">
                <a:latin typeface="微软雅黑" panose="020B0503020204020204" pitchFamily="34" charset="-122"/>
                <a:ea typeface="微软雅黑" panose="020B0503020204020204" pitchFamily="34" charset="-122"/>
                <a:cs typeface="851tegakizatsu" panose="02000600000000000000" pitchFamily="2" charset="-122"/>
              </a:rPr>
              <a:t>n</a:t>
            </a:r>
            <a:r>
              <a:rPr lang="zh-CN" altLang="en-US" spc="200">
                <a:latin typeface="微软雅黑" panose="020B0503020204020204" pitchFamily="34" charset="-122"/>
                <a:ea typeface="微软雅黑" panose="020B0503020204020204" pitchFamily="34" charset="-122"/>
                <a:cs typeface="851tegakizatsu" panose="02000600000000000000" pitchFamily="2" charset="-122"/>
              </a:rPr>
              <a:t>次反弹的高度是多少？</a:t>
            </a:r>
          </a:p>
        </p:txBody>
      </p:sp>
      <p:sp>
        <p:nvSpPr>
          <p:cNvPr id="31" name="稻壳儿春秋广告/盗版必究        原创来源：http://chn.docer.com/works?userid=199329941#!/work_time">
            <a:extLst>
              <a:ext uri="{FF2B5EF4-FFF2-40B4-BE49-F238E27FC236}">
                <a16:creationId xmlns:a16="http://schemas.microsoft.com/office/drawing/2014/main" id="{E91AF50B-A5EA-4207-AD57-084E55680568}"/>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245612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arn(inVertical)">
                                      <p:cBhvr>
                                        <p:cTn id="20" dur="500"/>
                                        <p:tgtEl>
                                          <p:spTgt spid="3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arn(inVertical)">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P spid="36" grpId="0" animBg="1"/>
      <p:bldP spid="37" grpId="0"/>
      <p:bldP spid="3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案例分析</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2" name="稻壳儿春秋广告/盗版必究        原创来源：http://chn.docer.com/works?userid=199329941#!/work_time">
            <a:extLst>
              <a:ext uri="{FF2B5EF4-FFF2-40B4-BE49-F238E27FC236}">
                <a16:creationId xmlns:a16="http://schemas.microsoft.com/office/drawing/2014/main" id="{99DE1D0D-CB94-4B96-99B3-415B7F4BF1BD}"/>
              </a:ext>
            </a:extLst>
          </p:cNvPr>
          <p:cNvSpPr txBox="1"/>
          <p:nvPr/>
        </p:nvSpPr>
        <p:spPr>
          <a:xfrm>
            <a:off x="2541453" y="3334843"/>
            <a:ext cx="8415065" cy="1705403"/>
          </a:xfrm>
          <a:prstGeom prst="rect">
            <a:avLst/>
          </a:prstGeom>
          <a:noFill/>
        </p:spPr>
        <p:txBody>
          <a:bodyPr wrap="square" rtlCol="0">
            <a:spAutoFit/>
          </a:bodyPr>
          <a:lstStyle/>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第一次落地单独拿出来，这样以后都是“弹起</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落地”两个阶段；</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定义一个变量</a:t>
            </a:r>
            <a:r>
              <a:rPr lang="en-US" altLang="zh-CN" kern="0" spc="200">
                <a:latin typeface="微软雅黑" panose="020B0503020204020204" pitchFamily="34" charset="-122"/>
                <a:ea typeface="微软雅黑" panose="020B0503020204020204" pitchFamily="34" charset="-122"/>
              </a:rPr>
              <a:t>sum</a:t>
            </a:r>
            <a:r>
              <a:rPr lang="zh-CN" altLang="en-US" kern="0" spc="200">
                <a:latin typeface="微软雅黑" panose="020B0503020204020204" pitchFamily="34" charset="-122"/>
                <a:ea typeface="微软雅黑" panose="020B0503020204020204" pitchFamily="34" charset="-122"/>
              </a:rPr>
              <a:t>，表示第</a:t>
            </a:r>
            <a:r>
              <a:rPr lang="en-US" altLang="zh-CN" kern="0" spc="200">
                <a:latin typeface="微软雅黑" panose="020B0503020204020204" pitchFamily="34" charset="-122"/>
                <a:ea typeface="微软雅黑" panose="020B0503020204020204" pitchFamily="34" charset="-122"/>
              </a:rPr>
              <a:t>n</a:t>
            </a:r>
            <a:r>
              <a:rPr lang="zh-CN" altLang="en-US" kern="0" spc="200">
                <a:latin typeface="微软雅黑" panose="020B0503020204020204" pitchFamily="34" charset="-122"/>
                <a:ea typeface="微软雅黑" panose="020B0503020204020204" pitchFamily="34" charset="-122"/>
              </a:rPr>
              <a:t>次落地时经过的总高度，初始值为</a:t>
            </a:r>
            <a:r>
              <a:rPr lang="en-US" altLang="zh-CN" kern="0" spc="200">
                <a:latin typeface="微软雅黑" panose="020B0503020204020204" pitchFamily="34" charset="-122"/>
                <a:ea typeface="微软雅黑" panose="020B0503020204020204" pitchFamily="34" charset="-122"/>
              </a:rPr>
              <a:t>100.0</a:t>
            </a:r>
            <a:r>
              <a:rPr lang="zh-CN" altLang="en-US" kern="0" spc="200">
                <a:latin typeface="微软雅黑" panose="020B0503020204020204" pitchFamily="34" charset="-122"/>
                <a:ea typeface="微软雅黑" panose="020B0503020204020204" pitchFamily="34" charset="-122"/>
              </a:rPr>
              <a:t>；</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zh-CN" altLang="en-US" kern="0" spc="200">
                <a:latin typeface="微软雅黑" panose="020B0503020204020204" pitchFamily="34" charset="-122"/>
                <a:ea typeface="微软雅黑" panose="020B0503020204020204" pitchFamily="34" charset="-122"/>
              </a:rPr>
              <a:t>前一次下落的高度 </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后一次“弹起</a:t>
            </a:r>
            <a:r>
              <a:rPr lang="en-US" altLang="zh-CN" kern="0" spc="200">
                <a:latin typeface="微软雅黑" panose="020B0503020204020204" pitchFamily="34" charset="-122"/>
                <a:ea typeface="微软雅黑" panose="020B0503020204020204" pitchFamily="34" charset="-122"/>
              </a:rPr>
              <a:t>-</a:t>
            </a:r>
            <a:r>
              <a:rPr lang="zh-CN" altLang="en-US" kern="0" spc="200">
                <a:latin typeface="微软雅黑" panose="020B0503020204020204" pitchFamily="34" charset="-122"/>
                <a:ea typeface="微软雅黑" panose="020B0503020204020204" pitchFamily="34" charset="-122"/>
              </a:rPr>
              <a:t>落地”总高度；</a:t>
            </a:r>
            <a:endParaRPr lang="en-US" altLang="zh-CN" kern="0" spc="200">
              <a:latin typeface="微软雅黑" panose="020B0503020204020204" pitchFamily="34" charset="-122"/>
              <a:ea typeface="微软雅黑" panose="020B0503020204020204" pitchFamily="34" charset="-122"/>
            </a:endParaRPr>
          </a:p>
          <a:p>
            <a:pPr marL="342900" indent="-342900">
              <a:lnSpc>
                <a:spcPct val="150000"/>
              </a:lnSpc>
              <a:buFont typeface="+mj-lt"/>
              <a:buAutoNum type="arabicPeriod"/>
            </a:pPr>
            <a:r>
              <a:rPr lang="en-US" altLang="zh-CN" kern="0" spc="200">
                <a:latin typeface="微软雅黑" panose="020B0503020204020204" pitchFamily="34" charset="-122"/>
                <a:ea typeface="微软雅黑" panose="020B0503020204020204" pitchFamily="34" charset="-122"/>
              </a:rPr>
              <a:t>n</a:t>
            </a:r>
            <a:r>
              <a:rPr lang="zh-CN" altLang="en-US" kern="0" spc="200">
                <a:latin typeface="微软雅黑" panose="020B0503020204020204" pitchFamily="34" charset="-122"/>
                <a:ea typeface="微软雅黑" panose="020B0503020204020204" pitchFamily="34" charset="-122"/>
              </a:rPr>
              <a:t>次循环用</a:t>
            </a:r>
            <a:r>
              <a:rPr lang="en-US" altLang="zh-CN" kern="0" spc="200">
                <a:latin typeface="微软雅黑" panose="020B0503020204020204" pitchFamily="34" charset="-122"/>
                <a:ea typeface="微软雅黑" panose="020B0503020204020204" pitchFamily="34" charset="-122"/>
              </a:rPr>
              <a:t>range(n)</a:t>
            </a:r>
            <a:r>
              <a:rPr lang="zh-CN" altLang="en-US" kern="0" spc="200">
                <a:latin typeface="微软雅黑" panose="020B0503020204020204" pitchFamily="34" charset="-122"/>
                <a:ea typeface="微软雅黑" panose="020B0503020204020204" pitchFamily="34" charset="-122"/>
              </a:rPr>
              <a:t>表示；</a:t>
            </a:r>
            <a:endParaRPr lang="en-US" altLang="zh-CN" kern="0" spc="200">
              <a:latin typeface="微软雅黑" panose="020B0503020204020204" pitchFamily="34" charset="-122"/>
              <a:ea typeface="微软雅黑" panose="020B0503020204020204" pitchFamily="34" charset="-122"/>
            </a:endParaRPr>
          </a:p>
        </p:txBody>
      </p:sp>
      <p:sp>
        <p:nvSpPr>
          <p:cNvPr id="35" name="稻壳儿春秋广告/盗版必究        原创来源：http://chn.docer.com/works?userid=199329941#!/work_time">
            <a:extLst>
              <a:ext uri="{FF2B5EF4-FFF2-40B4-BE49-F238E27FC236}">
                <a16:creationId xmlns:a16="http://schemas.microsoft.com/office/drawing/2014/main" id="{25B5BFBE-6C1F-473D-B7A5-FACB35F03074}"/>
              </a:ext>
            </a:extLst>
          </p:cNvPr>
          <p:cNvSpPr txBox="1"/>
          <p:nvPr/>
        </p:nvSpPr>
        <p:spPr>
          <a:xfrm>
            <a:off x="2541454" y="2421476"/>
            <a:ext cx="3330428" cy="499624"/>
          </a:xfrm>
          <a:prstGeom prst="rect">
            <a:avLst/>
          </a:prstGeom>
          <a:noFill/>
        </p:spPr>
        <p:txBody>
          <a:bodyPr wrap="square" rtlCol="0">
            <a:spAutoFit/>
          </a:bodyPr>
          <a:lstStyle/>
          <a:p>
            <a:pPr>
              <a:lnSpc>
                <a:spcPct val="150000"/>
              </a:lnSpc>
            </a:pPr>
            <a:r>
              <a:rPr lang="zh-CN" altLang="en-US" sz="2000" kern="0" spc="200">
                <a:latin typeface="微软雅黑" panose="020B0503020204020204" pitchFamily="34" charset="-122"/>
                <a:ea typeface="微软雅黑" panose="020B0503020204020204" pitchFamily="34" charset="-122"/>
              </a:rPr>
              <a:t>判断方法：</a:t>
            </a:r>
          </a:p>
        </p:txBody>
      </p:sp>
      <p:sp>
        <p:nvSpPr>
          <p:cNvPr id="31" name="稻壳儿春秋广告/盗版必究        原创来源：http://chn.docer.com/works?userid=199329941#!/work_time">
            <a:extLst>
              <a:ext uri="{FF2B5EF4-FFF2-40B4-BE49-F238E27FC236}">
                <a16:creationId xmlns:a16="http://schemas.microsoft.com/office/drawing/2014/main" id="{5E42A9E9-A79F-4F32-90CE-AD0DE2800ADC}"/>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Tree>
    <p:extLst>
      <p:ext uri="{BB962C8B-B14F-4D97-AF65-F5344CB8AC3E}">
        <p14:creationId xmlns:p14="http://schemas.microsoft.com/office/powerpoint/2010/main" val="292834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P spid="3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1" name="稻壳儿春秋广告/盗版必究        原创来源：http://chn.docer.com/works?userid=199329941#!/work_time"/>
          <p:cNvSpPr txBox="1"/>
          <p:nvPr/>
        </p:nvSpPr>
        <p:spPr>
          <a:xfrm>
            <a:off x="2541454" y="1357710"/>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小练习</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代码实现（一）</a:t>
            </a: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pic>
        <p:nvPicPr>
          <p:cNvPr id="33" name="图片 32">
            <a:extLst>
              <a:ext uri="{FF2B5EF4-FFF2-40B4-BE49-F238E27FC236}">
                <a16:creationId xmlns:a16="http://schemas.microsoft.com/office/drawing/2014/main" id="{997A24ED-1579-46DC-94AB-092FC95E3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7292" y="1834227"/>
            <a:ext cx="2365270" cy="2365270"/>
          </a:xfrm>
          <a:prstGeom prst="rect">
            <a:avLst/>
          </a:prstGeom>
        </p:spPr>
      </p:pic>
      <p:sp>
        <p:nvSpPr>
          <p:cNvPr id="32" name="文本框 31">
            <a:extLst>
              <a:ext uri="{FF2B5EF4-FFF2-40B4-BE49-F238E27FC236}">
                <a16:creationId xmlns:a16="http://schemas.microsoft.com/office/drawing/2014/main" id="{C167282F-84C1-4C87-8669-7B0D91436DEE}"/>
              </a:ext>
            </a:extLst>
          </p:cNvPr>
          <p:cNvSpPr txBox="1"/>
          <p:nvPr/>
        </p:nvSpPr>
        <p:spPr>
          <a:xfrm>
            <a:off x="732193" y="2850684"/>
            <a:ext cx="10727614" cy="3046988"/>
          </a:xfrm>
          <a:prstGeom prst="rect">
            <a:avLst/>
          </a:prstGeom>
          <a:noFill/>
        </p:spPr>
        <p:txBody>
          <a:bodyPr wrap="square">
            <a:spAutoFit/>
          </a:bodyPr>
          <a:lstStyle/>
          <a:p>
            <a:r>
              <a:rPr lang="en-US" altLang="zh-CN" sz="1600">
                <a:solidFill>
                  <a:srgbClr val="000000"/>
                </a:solidFill>
                <a:latin typeface="Hack" panose="020B0609030202020204" pitchFamily="49" charset="0"/>
              </a:rPr>
              <a:t>def falling(n):</a:t>
            </a:r>
          </a:p>
          <a:p>
            <a:r>
              <a:rPr lang="en-US" altLang="zh-CN" sz="1600">
                <a:solidFill>
                  <a:srgbClr val="000000"/>
                </a:solidFill>
                <a:latin typeface="Hack" panose="020B0609030202020204" pitchFamily="49" charset="0"/>
              </a:rPr>
              <a:t>    high = 100.0</a:t>
            </a:r>
          </a:p>
          <a:p>
            <a:r>
              <a:rPr lang="en-US" altLang="zh-CN" sz="1600">
                <a:solidFill>
                  <a:srgbClr val="000000"/>
                </a:solidFill>
                <a:latin typeface="Hack" panose="020B0609030202020204" pitchFamily="49" charset="0"/>
              </a:rPr>
              <a:t>    sum = high</a:t>
            </a:r>
          </a:p>
          <a:p>
            <a:r>
              <a:rPr lang="en-US" altLang="zh-CN" sz="1600">
                <a:solidFill>
                  <a:srgbClr val="000000"/>
                </a:solidFill>
                <a:latin typeface="Hack" panose="020B0609030202020204" pitchFamily="49" charset="0"/>
              </a:rPr>
              <a:t>    for i in range(1, n + 1):</a:t>
            </a:r>
          </a:p>
          <a:p>
            <a:r>
              <a:rPr lang="en-US" altLang="zh-CN" sz="1600">
                <a:solidFill>
                  <a:srgbClr val="000000"/>
                </a:solidFill>
                <a:latin typeface="Hack" panose="020B0609030202020204" pitchFamily="49" charset="0"/>
              </a:rPr>
              <a:t>        sum += high</a:t>
            </a:r>
          </a:p>
          <a:p>
            <a:r>
              <a:rPr lang="en-US" altLang="zh-CN" sz="1600">
                <a:solidFill>
                  <a:srgbClr val="000000"/>
                </a:solidFill>
                <a:latin typeface="Hack" panose="020B0609030202020204" pitchFamily="49" charset="0"/>
              </a:rPr>
              <a:t>        high /= 2</a:t>
            </a:r>
          </a:p>
          <a:p>
            <a:r>
              <a:rPr lang="en-US" altLang="zh-CN" sz="1600">
                <a:solidFill>
                  <a:srgbClr val="000000"/>
                </a:solidFill>
                <a:latin typeface="Hack" panose="020B0609030202020204" pitchFamily="49" charset="0"/>
              </a:rPr>
              <a:t>        print("</a:t>
            </a:r>
            <a:r>
              <a:rPr lang="zh-CN" altLang="en-US" sz="1600">
                <a:solidFill>
                  <a:srgbClr val="000000"/>
                </a:solidFill>
                <a:latin typeface="Hack" panose="020B0609030202020204" pitchFamily="49" charset="0"/>
              </a:rPr>
              <a:t>第</a:t>
            </a:r>
            <a:r>
              <a:rPr lang="en-US" altLang="zh-CN" sz="1600">
                <a:solidFill>
                  <a:srgbClr val="000000"/>
                </a:solidFill>
                <a:latin typeface="Hack" panose="020B0609030202020204" pitchFamily="49" charset="0"/>
              </a:rPr>
              <a:t>{}</a:t>
            </a:r>
            <a:r>
              <a:rPr lang="zh-CN" altLang="en-US" sz="1600">
                <a:solidFill>
                  <a:srgbClr val="000000"/>
                </a:solidFill>
                <a:latin typeface="Hack" panose="020B0609030202020204" pitchFamily="49" charset="0"/>
              </a:rPr>
              <a:t>次落地后，反弹的高度为</a:t>
            </a:r>
            <a:r>
              <a:rPr lang="en-US" altLang="zh-CN" sz="1600">
                <a:solidFill>
                  <a:srgbClr val="000000"/>
                </a:solidFill>
                <a:latin typeface="Hack" panose="020B0609030202020204" pitchFamily="49" charset="0"/>
              </a:rPr>
              <a:t>{},</a:t>
            </a:r>
            <a:r>
              <a:rPr lang="zh-CN" altLang="en-US" sz="1600">
                <a:solidFill>
                  <a:srgbClr val="000000"/>
                </a:solidFill>
                <a:latin typeface="Hack" panose="020B0609030202020204" pitchFamily="49" charset="0"/>
              </a:rPr>
              <a:t>落地前经过的总高度为</a:t>
            </a:r>
            <a:r>
              <a:rPr lang="en-US" altLang="zh-CN" sz="1600">
                <a:solidFill>
                  <a:srgbClr val="000000"/>
                </a:solidFill>
                <a:latin typeface="Hack" panose="020B0609030202020204" pitchFamily="49" charset="0"/>
              </a:rPr>
              <a:t>{}".format(i, high, sum))</a:t>
            </a:r>
          </a:p>
          <a:p>
            <a:r>
              <a:rPr lang="en-US" altLang="zh-CN" sz="1600">
                <a:solidFill>
                  <a:srgbClr val="000000"/>
                </a:solidFill>
                <a:latin typeface="Hack" panose="020B0609030202020204" pitchFamily="49" charset="0"/>
              </a:rPr>
              <a:t>    return high, sum</a:t>
            </a:r>
          </a:p>
          <a:p>
            <a:endParaRPr lang="en-US" altLang="zh-CN" sz="1600">
              <a:solidFill>
                <a:srgbClr val="000000"/>
              </a:solidFill>
              <a:latin typeface="Hack" panose="020B0609030202020204" pitchFamily="49" charset="0"/>
            </a:endParaRPr>
          </a:p>
          <a:p>
            <a:endParaRPr lang="en-US" altLang="zh-CN" sz="1600">
              <a:solidFill>
                <a:srgbClr val="000000"/>
              </a:solidFill>
              <a:latin typeface="Hack" panose="020B0609030202020204" pitchFamily="49" charset="0"/>
            </a:endParaRPr>
          </a:p>
          <a:p>
            <a:r>
              <a:rPr lang="en-US" altLang="zh-CN" sz="1600">
                <a:solidFill>
                  <a:srgbClr val="000000"/>
                </a:solidFill>
                <a:latin typeface="Hack" panose="020B0609030202020204" pitchFamily="49" charset="0"/>
              </a:rPr>
              <a:t>n = input("</a:t>
            </a:r>
            <a:r>
              <a:rPr lang="zh-CN" altLang="en-US" sz="1600">
                <a:solidFill>
                  <a:srgbClr val="000000"/>
                </a:solidFill>
                <a:latin typeface="Hack" panose="020B0609030202020204" pitchFamily="49" charset="0"/>
              </a:rPr>
              <a:t>请输入弹跳的次数：</a:t>
            </a:r>
            <a:r>
              <a:rPr lang="en-US" altLang="zh-CN" sz="1600">
                <a:solidFill>
                  <a:srgbClr val="000000"/>
                </a:solidFill>
                <a:latin typeface="Hack" panose="020B0609030202020204" pitchFamily="49" charset="0"/>
              </a:rPr>
              <a:t>")</a:t>
            </a:r>
          </a:p>
          <a:p>
            <a:r>
              <a:rPr lang="en-US" altLang="zh-CN" sz="1600">
                <a:solidFill>
                  <a:srgbClr val="000000"/>
                </a:solidFill>
                <a:latin typeface="Hack" panose="020B0609030202020204" pitchFamily="49" charset="0"/>
              </a:rPr>
              <a:t>high, sum = falling(int(n))</a:t>
            </a:r>
            <a:endParaRPr lang="en-US" altLang="zh-CN" sz="1600" b="0">
              <a:solidFill>
                <a:srgbClr val="000000"/>
              </a:solidFill>
              <a:effectLst/>
              <a:latin typeface="Hack" panose="020B0609030202020204" pitchFamily="49" charset="0"/>
            </a:endParaRPr>
          </a:p>
        </p:txBody>
      </p:sp>
      <p:sp>
        <p:nvSpPr>
          <p:cNvPr id="31" name="稻壳儿春秋广告/盗版必究        原创来源：http://chn.docer.com/works?userid=199329941#!/work_time">
            <a:extLst>
              <a:ext uri="{FF2B5EF4-FFF2-40B4-BE49-F238E27FC236}">
                <a16:creationId xmlns:a16="http://schemas.microsoft.com/office/drawing/2014/main" id="{96DFA4A1-D532-4BE6-A36A-28EB67D5630F}"/>
              </a:ext>
            </a:extLst>
          </p:cNvPr>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pic>
        <p:nvPicPr>
          <p:cNvPr id="7" name="图片 6">
            <a:extLst>
              <a:ext uri="{FF2B5EF4-FFF2-40B4-BE49-F238E27FC236}">
                <a16:creationId xmlns:a16="http://schemas.microsoft.com/office/drawing/2014/main" id="{16883988-BFA0-45A5-87DA-F2A7B59CF62B}"/>
              </a:ext>
            </a:extLst>
          </p:cNvPr>
          <p:cNvPicPr>
            <a:picLocks noChangeAspect="1"/>
          </p:cNvPicPr>
          <p:nvPr/>
        </p:nvPicPr>
        <p:blipFill>
          <a:blip r:embed="rId6"/>
          <a:stretch>
            <a:fillRect/>
          </a:stretch>
        </p:blipFill>
        <p:spPr>
          <a:xfrm>
            <a:off x="6776497" y="4742486"/>
            <a:ext cx="4846626" cy="1907643"/>
          </a:xfrm>
          <a:prstGeom prst="rect">
            <a:avLst/>
          </a:prstGeom>
        </p:spPr>
      </p:pic>
    </p:spTree>
    <p:extLst>
      <p:ext uri="{BB962C8B-B14F-4D97-AF65-F5344CB8AC3E}">
        <p14:creationId xmlns:p14="http://schemas.microsoft.com/office/powerpoint/2010/main" val="278432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1" name="稻壳儿春秋广告/盗版必究        原创来源：http://chn.docer.com/works?userid=199329941#!/work_time">
            <a:extLst>
              <a:ext uri="{FF2B5EF4-FFF2-40B4-BE49-F238E27FC236}">
                <a16:creationId xmlns:a16="http://schemas.microsoft.com/office/drawing/2014/main" id="{030A41AB-FCE4-40E2-9381-CCE199A5E43B}"/>
              </a:ext>
            </a:extLst>
          </p:cNvPr>
          <p:cNvSpPr txBox="1"/>
          <p:nvPr/>
        </p:nvSpPr>
        <p:spPr>
          <a:xfrm>
            <a:off x="2541453" y="1052910"/>
            <a:ext cx="6028805"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递归函数</a:t>
            </a:r>
          </a:p>
        </p:txBody>
      </p:sp>
      <p:sp>
        <p:nvSpPr>
          <p:cNvPr id="32" name="稻壳儿春秋广告/盗版必究        原创来源：http://chn.docer.com/works?userid=199329941#!/work_time">
            <a:extLst>
              <a:ext uri="{FF2B5EF4-FFF2-40B4-BE49-F238E27FC236}">
                <a16:creationId xmlns:a16="http://schemas.microsoft.com/office/drawing/2014/main" id="{C630CC14-7E41-4D15-B5F4-9E143B32EAC5}"/>
              </a:ext>
            </a:extLst>
          </p:cNvPr>
          <p:cNvSpPr txBox="1"/>
          <p:nvPr/>
        </p:nvSpPr>
        <p:spPr>
          <a:xfrm>
            <a:off x="2541454" y="1716952"/>
            <a:ext cx="9349180" cy="874407"/>
          </a:xfrm>
          <a:prstGeom prst="rect">
            <a:avLst/>
          </a:prstGeom>
          <a:noFill/>
        </p:spPr>
        <p:txBody>
          <a:bodyPr wrap="square" rtlCol="0">
            <a:spAutoFit/>
          </a:bodyPr>
          <a:lstStyle/>
          <a:p>
            <a:pPr>
              <a:lnSpc>
                <a:spcPct val="150000"/>
              </a:lnSpc>
            </a:pPr>
            <a:r>
              <a:rPr lang="en-US" altLang="zh-CN"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kern="0" spc="200">
                <a:latin typeface="微软雅黑" panose="020B0503020204020204" pitchFamily="34" charset="-122"/>
                <a:ea typeface="微软雅黑" panose="020B0503020204020204" pitchFamily="34" charset="-122"/>
                <a:cs typeface="851tegakizatsu" panose="02000600000000000000" pitchFamily="2" charset="-122"/>
              </a:rPr>
              <a:t>自己调用自己的函数就是递归</a:t>
            </a:r>
            <a:r>
              <a:rPr lang="zh-CN" altLang="en-US" kern="0" spc="200">
                <a:latin typeface="微软雅黑" panose="020B0503020204020204" pitchFamily="34" charset="-122"/>
                <a:ea typeface="微软雅黑" panose="020B0503020204020204" pitchFamily="34" charset="-122"/>
              </a:rPr>
              <a:t>；</a:t>
            </a:r>
          </a:p>
          <a:p>
            <a:pPr>
              <a:lnSpc>
                <a:spcPct val="150000"/>
              </a:lnSpc>
            </a:pP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递</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去，归</a:t>
            </a:r>
            <a:r>
              <a:rPr lang="en-US" altLang="zh-CN" kern="0" spc="200">
                <a:latin typeface="微软雅黑" panose="020B0503020204020204" pitchFamily="34" charset="-122"/>
                <a:ea typeface="微软雅黑" panose="020B0503020204020204" pitchFamily="34" charset="-122"/>
              </a:rPr>
              <a:t>: </a:t>
            </a:r>
            <a:r>
              <a:rPr lang="zh-CN" altLang="en-US" kern="0" spc="200">
                <a:latin typeface="微软雅黑" panose="020B0503020204020204" pitchFamily="34" charset="-122"/>
                <a:ea typeface="微软雅黑" panose="020B0503020204020204" pitchFamily="34" charset="-122"/>
              </a:rPr>
              <a:t>回，一去一回就是递归；</a:t>
            </a:r>
            <a:endParaRPr lang="en-US" altLang="zh-CN" kern="0" spc="20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CE7FAE31-ACA9-4573-91E6-7CC66B9E361F}"/>
              </a:ext>
            </a:extLst>
          </p:cNvPr>
          <p:cNvSpPr txBox="1"/>
          <p:nvPr/>
        </p:nvSpPr>
        <p:spPr>
          <a:xfrm>
            <a:off x="1427434" y="3267536"/>
            <a:ext cx="3991123" cy="2537554"/>
          </a:xfrm>
          <a:prstGeom prst="rect">
            <a:avLst/>
          </a:prstGeom>
          <a:noFill/>
        </p:spPr>
        <p:txBody>
          <a:bodyPr wrap="square">
            <a:spAutoFit/>
          </a:bodyPr>
          <a:lstStyle/>
          <a:p>
            <a:pPr>
              <a:lnSpc>
                <a:spcPct val="150000"/>
              </a:lnSpc>
            </a:pPr>
            <a:r>
              <a:rPr lang="pt-BR" altLang="zh-CN" b="0">
                <a:solidFill>
                  <a:srgbClr val="0000FF"/>
                </a:solidFill>
                <a:effectLst/>
                <a:latin typeface="Hack" panose="020B0609030202020204" pitchFamily="49" charset="0"/>
              </a:rPr>
              <a:t>def</a:t>
            </a:r>
            <a:r>
              <a:rPr lang="pt-BR" altLang="zh-CN" b="0">
                <a:solidFill>
                  <a:srgbClr val="000000"/>
                </a:solidFill>
                <a:effectLst/>
                <a:latin typeface="Hack" panose="020B0609030202020204" pitchFamily="49" charset="0"/>
              </a:rPr>
              <a:t> func(n):</a:t>
            </a:r>
          </a:p>
          <a:p>
            <a:pPr>
              <a:lnSpc>
                <a:spcPct val="150000"/>
              </a:lnSpc>
            </a:pPr>
            <a:r>
              <a:rPr lang="pt-BR" altLang="zh-CN" b="0">
                <a:solidFill>
                  <a:srgbClr val="000000"/>
                </a:solidFill>
                <a:effectLst/>
                <a:latin typeface="Hack" panose="020B0609030202020204" pitchFamily="49" charset="0"/>
              </a:rPr>
              <a:t>    print(n,</a:t>
            </a:r>
            <a:r>
              <a:rPr lang="pt-BR" altLang="zh-CN" b="0">
                <a:solidFill>
                  <a:srgbClr val="A31515"/>
                </a:solidFill>
                <a:effectLst/>
                <a:latin typeface="Hack" panose="020B0609030202020204" pitchFamily="49" charset="0"/>
              </a:rPr>
              <a:t>"&lt;====1====&gt;"</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a:t>
            </a:r>
            <a:r>
              <a:rPr lang="pt-BR" altLang="zh-CN" b="0">
                <a:solidFill>
                  <a:srgbClr val="0000FF"/>
                </a:solidFill>
                <a:effectLst/>
                <a:latin typeface="Hack" panose="020B0609030202020204" pitchFamily="49" charset="0"/>
              </a:rPr>
              <a:t>if</a:t>
            </a:r>
            <a:r>
              <a:rPr lang="pt-BR" altLang="zh-CN" b="0">
                <a:solidFill>
                  <a:srgbClr val="000000"/>
                </a:solidFill>
                <a:effectLst/>
                <a:latin typeface="Hack" panose="020B0609030202020204" pitchFamily="49" charset="0"/>
              </a:rPr>
              <a:t> n &gt; </a:t>
            </a:r>
            <a:r>
              <a:rPr lang="pt-BR" altLang="zh-CN" b="0">
                <a:solidFill>
                  <a:srgbClr val="098658"/>
                </a:solidFill>
                <a:effectLst/>
                <a:latin typeface="Hack" panose="020B0609030202020204" pitchFamily="49" charset="0"/>
              </a:rPr>
              <a:t>0</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func(n-</a:t>
            </a:r>
            <a:r>
              <a:rPr lang="pt-BR" altLang="zh-CN" b="0">
                <a:solidFill>
                  <a:srgbClr val="098658"/>
                </a:solidFill>
                <a:effectLst/>
                <a:latin typeface="Hack" panose="020B0609030202020204" pitchFamily="49" charset="0"/>
              </a:rPr>
              <a:t>1</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print(n,</a:t>
            </a:r>
            <a:r>
              <a:rPr lang="pt-BR" altLang="zh-CN" b="0">
                <a:solidFill>
                  <a:srgbClr val="A31515"/>
                </a:solidFill>
                <a:effectLst/>
                <a:latin typeface="Hack" panose="020B0609030202020204" pitchFamily="49" charset="0"/>
              </a:rPr>
              <a:t>"&lt;=====2====&gt;"</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func(</a:t>
            </a:r>
            <a:r>
              <a:rPr lang="pt-BR" altLang="zh-CN" b="0">
                <a:solidFill>
                  <a:srgbClr val="098658"/>
                </a:solidFill>
                <a:effectLst/>
                <a:latin typeface="Hack" panose="020B0609030202020204" pitchFamily="49" charset="0"/>
              </a:rPr>
              <a:t>5</a:t>
            </a:r>
            <a:r>
              <a:rPr lang="pt-BR" altLang="zh-CN" b="0">
                <a:solidFill>
                  <a:srgbClr val="000000"/>
                </a:solidFill>
                <a:effectLst/>
                <a:latin typeface="Hack" panose="020B0609030202020204" pitchFamily="49" charset="0"/>
              </a:rPr>
              <a:t>)</a:t>
            </a:r>
          </a:p>
        </p:txBody>
      </p:sp>
      <p:pic>
        <p:nvPicPr>
          <p:cNvPr id="8" name="图片 7">
            <a:extLst>
              <a:ext uri="{FF2B5EF4-FFF2-40B4-BE49-F238E27FC236}">
                <a16:creationId xmlns:a16="http://schemas.microsoft.com/office/drawing/2014/main" id="{66D8936A-FF6E-45B4-942C-888B6B8E7809}"/>
              </a:ext>
            </a:extLst>
          </p:cNvPr>
          <p:cNvPicPr>
            <a:picLocks noChangeAspect="1"/>
          </p:cNvPicPr>
          <p:nvPr/>
        </p:nvPicPr>
        <p:blipFill>
          <a:blip r:embed="rId5"/>
          <a:stretch>
            <a:fillRect/>
          </a:stretch>
        </p:blipFill>
        <p:spPr>
          <a:xfrm>
            <a:off x="7018276" y="3140852"/>
            <a:ext cx="3103963" cy="3115994"/>
          </a:xfrm>
          <a:prstGeom prst="rect">
            <a:avLst/>
          </a:prstGeom>
        </p:spPr>
      </p:pic>
    </p:spTree>
    <p:extLst>
      <p:ext uri="{BB962C8B-B14F-4D97-AF65-F5344CB8AC3E}">
        <p14:creationId xmlns:p14="http://schemas.microsoft.com/office/powerpoint/2010/main" val="166480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barn(inVertical)">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arn(inVertic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5" name="文本框 34">
            <a:extLst>
              <a:ext uri="{FF2B5EF4-FFF2-40B4-BE49-F238E27FC236}">
                <a16:creationId xmlns:a16="http://schemas.microsoft.com/office/drawing/2014/main" id="{CE7FAE31-ACA9-4573-91E6-7CC66B9E361F}"/>
              </a:ext>
            </a:extLst>
          </p:cNvPr>
          <p:cNvSpPr txBox="1"/>
          <p:nvPr/>
        </p:nvSpPr>
        <p:spPr>
          <a:xfrm>
            <a:off x="465704" y="2986872"/>
            <a:ext cx="3991123" cy="2583721"/>
          </a:xfrm>
          <a:prstGeom prst="rect">
            <a:avLst/>
          </a:prstGeom>
          <a:noFill/>
        </p:spPr>
        <p:txBody>
          <a:bodyPr wrap="square">
            <a:spAutoFit/>
          </a:bodyPr>
          <a:lstStyle/>
          <a:p>
            <a:pPr>
              <a:lnSpc>
                <a:spcPct val="150000"/>
              </a:lnSpc>
            </a:pPr>
            <a:r>
              <a:rPr lang="pt-BR" altLang="zh-CN" b="0">
                <a:solidFill>
                  <a:srgbClr val="0000FF"/>
                </a:solidFill>
                <a:effectLst/>
                <a:latin typeface="Hack" panose="020B0609030202020204" pitchFamily="49" charset="0"/>
              </a:rPr>
              <a:t>def</a:t>
            </a:r>
            <a:r>
              <a:rPr lang="pt-BR" altLang="zh-CN" b="0">
                <a:solidFill>
                  <a:srgbClr val="000000"/>
                </a:solidFill>
                <a:effectLst/>
                <a:latin typeface="Hack" panose="020B0609030202020204" pitchFamily="49" charset="0"/>
              </a:rPr>
              <a:t> func(n):</a:t>
            </a:r>
          </a:p>
          <a:p>
            <a:pPr>
              <a:lnSpc>
                <a:spcPct val="150000"/>
              </a:lnSpc>
            </a:pPr>
            <a:r>
              <a:rPr lang="pt-BR" altLang="zh-CN" b="0">
                <a:solidFill>
                  <a:srgbClr val="000000"/>
                </a:solidFill>
                <a:effectLst/>
                <a:latin typeface="Hack" panose="020B0609030202020204" pitchFamily="49" charset="0"/>
              </a:rPr>
              <a:t>    print(n,</a:t>
            </a:r>
            <a:r>
              <a:rPr lang="pt-BR" altLang="zh-CN" b="0">
                <a:solidFill>
                  <a:srgbClr val="A31515"/>
                </a:solidFill>
                <a:effectLst/>
                <a:latin typeface="Hack" panose="020B0609030202020204" pitchFamily="49" charset="0"/>
              </a:rPr>
              <a:t>"&lt;====1====&gt;"</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a:t>
            </a:r>
            <a:r>
              <a:rPr lang="pt-BR" altLang="zh-CN" b="0">
                <a:solidFill>
                  <a:srgbClr val="0000FF"/>
                </a:solidFill>
                <a:effectLst/>
                <a:latin typeface="Hack" panose="020B0609030202020204" pitchFamily="49" charset="0"/>
              </a:rPr>
              <a:t>if</a:t>
            </a:r>
            <a:r>
              <a:rPr lang="pt-BR" altLang="zh-CN" b="0">
                <a:solidFill>
                  <a:srgbClr val="000000"/>
                </a:solidFill>
                <a:effectLst/>
                <a:latin typeface="Hack" panose="020B0609030202020204" pitchFamily="49" charset="0"/>
              </a:rPr>
              <a:t> n &gt; </a:t>
            </a:r>
            <a:r>
              <a:rPr lang="pt-BR" altLang="zh-CN" b="0">
                <a:solidFill>
                  <a:srgbClr val="098658"/>
                </a:solidFill>
                <a:effectLst/>
                <a:latin typeface="Hack" panose="020B0609030202020204" pitchFamily="49" charset="0"/>
              </a:rPr>
              <a:t>0</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func(n-</a:t>
            </a:r>
            <a:r>
              <a:rPr lang="pt-BR" altLang="zh-CN" b="0">
                <a:solidFill>
                  <a:srgbClr val="098658"/>
                </a:solidFill>
                <a:effectLst/>
                <a:latin typeface="Hack" panose="020B0609030202020204" pitchFamily="49" charset="0"/>
              </a:rPr>
              <a:t>1</a:t>
            </a:r>
            <a:r>
              <a:rPr lang="pt-BR" altLang="zh-CN" b="0">
                <a:solidFill>
                  <a:srgbClr val="000000"/>
                </a:solidFill>
                <a:effectLst/>
                <a:latin typeface="Hack" panose="020B0609030202020204" pitchFamily="49" charset="0"/>
              </a:rPr>
              <a:t>)</a:t>
            </a:r>
            <a:r>
              <a:rPr lang="zh-CN" altLang="en-US" sz="1800" kern="0" spc="180">
                <a:latin typeface="微软雅黑" panose="020B0503020204020204" pitchFamily="34" charset="-122"/>
                <a:ea typeface="微软雅黑" panose="020B0503020204020204" pitchFamily="34" charset="-122"/>
              </a:rPr>
              <a:t> </a:t>
            </a:r>
            <a:endParaRPr lang="pt-BR" altLang="zh-CN" b="0">
              <a:solidFill>
                <a:srgbClr val="FF0000"/>
              </a:solidFill>
              <a:effectLst/>
              <a:latin typeface="Hack" panose="020B0609030202020204" pitchFamily="49" charset="0"/>
            </a:endParaRPr>
          </a:p>
          <a:p>
            <a:pPr>
              <a:lnSpc>
                <a:spcPct val="150000"/>
              </a:lnSpc>
            </a:pPr>
            <a:r>
              <a:rPr lang="pt-BR" altLang="zh-CN" b="0">
                <a:solidFill>
                  <a:srgbClr val="000000"/>
                </a:solidFill>
                <a:effectLst/>
                <a:latin typeface="Hack" panose="020B0609030202020204" pitchFamily="49" charset="0"/>
              </a:rPr>
              <a:t>    print(n,</a:t>
            </a:r>
            <a:r>
              <a:rPr lang="pt-BR" altLang="zh-CN" b="0">
                <a:solidFill>
                  <a:srgbClr val="A31515"/>
                </a:solidFill>
                <a:effectLst/>
                <a:latin typeface="Hack" panose="020B0609030202020204" pitchFamily="49" charset="0"/>
              </a:rPr>
              <a:t>"&lt;=====2====&gt;"</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func(</a:t>
            </a:r>
            <a:r>
              <a:rPr lang="pt-BR" altLang="zh-CN" b="0">
                <a:solidFill>
                  <a:srgbClr val="098658"/>
                </a:solidFill>
                <a:effectLst/>
                <a:latin typeface="Hack" panose="020B0609030202020204" pitchFamily="49" charset="0"/>
              </a:rPr>
              <a:t>5</a:t>
            </a:r>
            <a:r>
              <a:rPr lang="pt-BR" altLang="zh-CN" b="0">
                <a:solidFill>
                  <a:srgbClr val="000000"/>
                </a:solidFill>
                <a:effectLst/>
                <a:latin typeface="Hack" panose="020B0609030202020204" pitchFamily="49" charset="0"/>
              </a:rPr>
              <a:t>)</a:t>
            </a:r>
          </a:p>
        </p:txBody>
      </p:sp>
      <p:sp>
        <p:nvSpPr>
          <p:cNvPr id="33" name="稻壳儿春秋广告/盗版必究        原创来源：http://chn.docer.com/works?userid=199329941#!/work_time">
            <a:extLst>
              <a:ext uri="{FF2B5EF4-FFF2-40B4-BE49-F238E27FC236}">
                <a16:creationId xmlns:a16="http://schemas.microsoft.com/office/drawing/2014/main" id="{55396A2D-A6F8-4BED-8702-E7C7AB98CDB7}"/>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递归函数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过程解析</a:t>
            </a:r>
          </a:p>
        </p:txBody>
      </p:sp>
      <p:sp>
        <p:nvSpPr>
          <p:cNvPr id="36" name="文本框 35">
            <a:extLst>
              <a:ext uri="{FF2B5EF4-FFF2-40B4-BE49-F238E27FC236}">
                <a16:creationId xmlns:a16="http://schemas.microsoft.com/office/drawing/2014/main" id="{1CCB83BC-B996-4411-AAA7-1646C5260353}"/>
              </a:ext>
            </a:extLst>
          </p:cNvPr>
          <p:cNvSpPr txBox="1"/>
          <p:nvPr/>
        </p:nvSpPr>
        <p:spPr>
          <a:xfrm>
            <a:off x="4752935" y="2159103"/>
            <a:ext cx="7349417" cy="4578561"/>
          </a:xfrm>
          <a:prstGeom prst="rect">
            <a:avLst/>
          </a:prstGeom>
          <a:noFill/>
        </p:spPr>
        <p:txBody>
          <a:bodyPr wrap="square">
            <a:spAutoFit/>
          </a:bodyPr>
          <a:lstStyle/>
          <a:p>
            <a:pPr>
              <a:lnSpc>
                <a:spcPct val="150000"/>
              </a:lnSpc>
            </a:pPr>
            <a:r>
              <a:rPr lang="zh-CN" altLang="en-US" sz="1400" b="1" kern="0" spc="180">
                <a:solidFill>
                  <a:srgbClr val="333333"/>
                </a:solidFill>
                <a:latin typeface="微软雅黑" panose="020B0503020204020204" pitchFamily="34" charset="-122"/>
                <a:ea typeface="微软雅黑" panose="020B0503020204020204" pitchFamily="34" charset="-122"/>
              </a:rPr>
              <a:t>去的过程</a:t>
            </a:r>
            <a:r>
              <a:rPr lang="en-US" altLang="zh-CN" sz="1400" b="1" kern="0" spc="180">
                <a:solidFill>
                  <a:srgbClr val="333333"/>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sz="1400" kern="0" spc="180">
                <a:solidFill>
                  <a:srgbClr val="333333"/>
                </a:solidFill>
                <a:latin typeface="微软雅黑" panose="020B0503020204020204" pitchFamily="34" charset="-122"/>
                <a:ea typeface="微软雅黑" panose="020B0503020204020204" pitchFamily="34" charset="-122"/>
              </a:rPr>
              <a:t>n = 5 print(5,"&lt;==1=&gt;") </a:t>
            </a:r>
            <a:r>
              <a:rPr lang="en-US" altLang="zh-CN" sz="1400" kern="0" spc="180">
                <a:latin typeface="微软雅黑" panose="020B0503020204020204" pitchFamily="34" charset="-122"/>
                <a:ea typeface="微软雅黑" panose="020B0503020204020204" pitchFamily="34" charset="-122"/>
              </a:rPr>
              <a:t>5&gt;0 </a:t>
            </a:r>
            <a:r>
              <a:rPr lang="zh-CN" altLang="en-US" sz="1400" kern="0" spc="180">
                <a:latin typeface="微软雅黑" panose="020B0503020204020204" pitchFamily="34" charset="-122"/>
                <a:ea typeface="微软雅黑" panose="020B0503020204020204" pitchFamily="34" charset="-122"/>
              </a:rPr>
              <a:t>条件成立</a:t>
            </a:r>
            <a:r>
              <a:rPr lang="en-US" altLang="zh-CN" sz="1400" kern="0" spc="180">
                <a:latin typeface="微软雅黑" panose="020B0503020204020204" pitchFamily="34" charset="-122"/>
                <a:ea typeface="微软雅黑" panose="020B0503020204020204" pitchFamily="34" charset="-122"/>
              </a:rPr>
              <a:t>-&gt; digui(5-1) =&gt; digui(4) </a:t>
            </a:r>
            <a:r>
              <a:rPr lang="zh-CN" altLang="en-US" sz="1400" kern="0" spc="180">
                <a:latin typeface="微软雅黑" panose="020B0503020204020204" pitchFamily="34" charset="-122"/>
                <a:ea typeface="微软雅黑" panose="020B0503020204020204" pitchFamily="34" charset="-122"/>
              </a:rPr>
              <a:t>代码阻塞在</a:t>
            </a:r>
            <a:endParaRPr lang="en-US" altLang="zh-CN" sz="1400" kern="0" spc="18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kern="0" spc="180">
                <a:solidFill>
                  <a:srgbClr val="333333"/>
                </a:solidFill>
                <a:latin typeface="微软雅黑" panose="020B0503020204020204" pitchFamily="34" charset="-122"/>
                <a:ea typeface="微软雅黑" panose="020B0503020204020204" pitchFamily="34" charset="-122"/>
              </a:rPr>
              <a:t>n = 4 print(4,"&lt;==1=&gt;") 4&gt;0 </a:t>
            </a:r>
            <a:r>
              <a:rPr lang="zh-CN" altLang="en-US" sz="1400" kern="0" spc="180">
                <a:solidFill>
                  <a:srgbClr val="333333"/>
                </a:solidFill>
                <a:latin typeface="微软雅黑" panose="020B0503020204020204" pitchFamily="34" charset="-122"/>
                <a:ea typeface="微软雅黑" panose="020B0503020204020204" pitchFamily="34" charset="-122"/>
              </a:rPr>
              <a:t>条件成立</a:t>
            </a:r>
            <a:r>
              <a:rPr lang="en-US" altLang="zh-CN" sz="1400" kern="0" spc="180">
                <a:solidFill>
                  <a:srgbClr val="333333"/>
                </a:solidFill>
                <a:latin typeface="微软雅黑" panose="020B0503020204020204" pitchFamily="34" charset="-122"/>
                <a:ea typeface="微软雅黑" panose="020B0503020204020204" pitchFamily="34" charset="-122"/>
              </a:rPr>
              <a:t>-&gt; digui(4-1) =&gt; digui(3) </a:t>
            </a:r>
            <a:r>
              <a:rPr lang="zh-CN" altLang="en-US" sz="1400" kern="0" spc="180">
                <a:solidFill>
                  <a:srgbClr val="333333"/>
                </a:solidFill>
                <a:latin typeface="微软雅黑" panose="020B0503020204020204" pitchFamily="34" charset="-122"/>
                <a:ea typeface="微软雅黑" panose="020B0503020204020204" pitchFamily="34" charset="-122"/>
              </a:rPr>
              <a:t>代码阻塞在</a:t>
            </a:r>
            <a:endParaRPr lang="en-US" altLang="zh-CN" sz="1400" kern="0" spc="18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kern="0" spc="180">
                <a:solidFill>
                  <a:srgbClr val="333333"/>
                </a:solidFill>
                <a:latin typeface="微软雅黑" panose="020B0503020204020204" pitchFamily="34" charset="-122"/>
                <a:ea typeface="微软雅黑" panose="020B0503020204020204" pitchFamily="34" charset="-122"/>
              </a:rPr>
              <a:t>n = 3 print(3,"&lt;==1=&gt;") 3&gt;0 </a:t>
            </a:r>
            <a:r>
              <a:rPr lang="zh-CN" altLang="en-US" sz="1400" kern="0" spc="180">
                <a:solidFill>
                  <a:srgbClr val="333333"/>
                </a:solidFill>
                <a:latin typeface="微软雅黑" panose="020B0503020204020204" pitchFamily="34" charset="-122"/>
                <a:ea typeface="微软雅黑" panose="020B0503020204020204" pitchFamily="34" charset="-122"/>
              </a:rPr>
              <a:t>条件成立</a:t>
            </a:r>
            <a:r>
              <a:rPr lang="en-US" altLang="zh-CN" sz="1400" kern="0" spc="180">
                <a:solidFill>
                  <a:srgbClr val="333333"/>
                </a:solidFill>
                <a:latin typeface="微软雅黑" panose="020B0503020204020204" pitchFamily="34" charset="-122"/>
                <a:ea typeface="微软雅黑" panose="020B0503020204020204" pitchFamily="34" charset="-122"/>
              </a:rPr>
              <a:t>-&gt; digui(3-1) =&gt; digui(2) </a:t>
            </a:r>
            <a:r>
              <a:rPr lang="zh-CN" altLang="en-US" sz="1400" kern="0" spc="180">
                <a:solidFill>
                  <a:srgbClr val="333333"/>
                </a:solidFill>
                <a:latin typeface="微软雅黑" panose="020B0503020204020204" pitchFamily="34" charset="-122"/>
                <a:ea typeface="微软雅黑" panose="020B0503020204020204" pitchFamily="34" charset="-122"/>
              </a:rPr>
              <a:t>代码阻塞在</a:t>
            </a:r>
            <a:endParaRPr lang="en-US" altLang="zh-CN" sz="1400" kern="0" spc="18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kern="0" spc="180">
                <a:solidFill>
                  <a:srgbClr val="333333"/>
                </a:solidFill>
                <a:latin typeface="微软雅黑" panose="020B0503020204020204" pitchFamily="34" charset="-122"/>
                <a:ea typeface="微软雅黑" panose="020B0503020204020204" pitchFamily="34" charset="-122"/>
              </a:rPr>
              <a:t>n = 2 print(2,"&lt;==1=&gt;") 2&gt;0 </a:t>
            </a:r>
            <a:r>
              <a:rPr lang="zh-CN" altLang="en-US" sz="1400" kern="0" spc="180">
                <a:solidFill>
                  <a:srgbClr val="333333"/>
                </a:solidFill>
                <a:latin typeface="微软雅黑" panose="020B0503020204020204" pitchFamily="34" charset="-122"/>
                <a:ea typeface="微软雅黑" panose="020B0503020204020204" pitchFamily="34" charset="-122"/>
              </a:rPr>
              <a:t>条件成立</a:t>
            </a:r>
            <a:r>
              <a:rPr lang="en-US" altLang="zh-CN" sz="1400" kern="0" spc="180">
                <a:solidFill>
                  <a:srgbClr val="333333"/>
                </a:solidFill>
                <a:latin typeface="微软雅黑" panose="020B0503020204020204" pitchFamily="34" charset="-122"/>
                <a:ea typeface="微软雅黑" panose="020B0503020204020204" pitchFamily="34" charset="-122"/>
              </a:rPr>
              <a:t>-&gt; digui(2-1) =&gt; digui(1) </a:t>
            </a:r>
            <a:r>
              <a:rPr lang="zh-CN" altLang="en-US" sz="1400" kern="0" spc="180">
                <a:solidFill>
                  <a:srgbClr val="333333"/>
                </a:solidFill>
                <a:latin typeface="微软雅黑" panose="020B0503020204020204" pitchFamily="34" charset="-122"/>
                <a:ea typeface="微软雅黑" panose="020B0503020204020204" pitchFamily="34" charset="-122"/>
              </a:rPr>
              <a:t>代码阻塞在</a:t>
            </a:r>
            <a:endParaRPr lang="en-US" altLang="zh-CN" sz="1400" kern="0" spc="18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kern="0" spc="180">
                <a:solidFill>
                  <a:srgbClr val="333333"/>
                </a:solidFill>
                <a:latin typeface="微软雅黑" panose="020B0503020204020204" pitchFamily="34" charset="-122"/>
                <a:ea typeface="微软雅黑" panose="020B0503020204020204" pitchFamily="34" charset="-122"/>
              </a:rPr>
              <a:t>n = 1 print(1,"&lt;==1=&gt;") 1&gt;0 </a:t>
            </a:r>
            <a:r>
              <a:rPr lang="zh-CN" altLang="en-US" sz="1400" kern="0" spc="180">
                <a:solidFill>
                  <a:srgbClr val="333333"/>
                </a:solidFill>
                <a:latin typeface="微软雅黑" panose="020B0503020204020204" pitchFamily="34" charset="-122"/>
                <a:ea typeface="微软雅黑" panose="020B0503020204020204" pitchFamily="34" charset="-122"/>
              </a:rPr>
              <a:t>条件成立</a:t>
            </a:r>
            <a:r>
              <a:rPr lang="en-US" altLang="zh-CN" sz="1400" kern="0" spc="180">
                <a:solidFill>
                  <a:srgbClr val="333333"/>
                </a:solidFill>
                <a:latin typeface="微软雅黑" panose="020B0503020204020204" pitchFamily="34" charset="-122"/>
                <a:ea typeface="微软雅黑" panose="020B0503020204020204" pitchFamily="34" charset="-122"/>
              </a:rPr>
              <a:t>-&gt; digui(1-1) =&gt; digui(0) </a:t>
            </a:r>
            <a:r>
              <a:rPr lang="zh-CN" altLang="en-US" sz="1400" kern="0" spc="180">
                <a:solidFill>
                  <a:srgbClr val="333333"/>
                </a:solidFill>
                <a:latin typeface="微软雅黑" panose="020B0503020204020204" pitchFamily="34" charset="-122"/>
                <a:ea typeface="微软雅黑" panose="020B0503020204020204" pitchFamily="34" charset="-122"/>
              </a:rPr>
              <a:t>代码阻塞在</a:t>
            </a:r>
            <a:endParaRPr lang="en-US" altLang="zh-CN" sz="1400" kern="0" spc="180">
              <a:solidFill>
                <a:srgbClr val="333333"/>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400" kern="0" spc="180">
                <a:solidFill>
                  <a:srgbClr val="333333"/>
                </a:solidFill>
                <a:latin typeface="微软雅黑" panose="020B0503020204020204" pitchFamily="34" charset="-122"/>
                <a:ea typeface="微软雅黑" panose="020B0503020204020204" pitchFamily="34" charset="-122"/>
              </a:rPr>
              <a:t>n = 0 print(0,"&lt;==1=&gt;") 0&gt;0 </a:t>
            </a:r>
            <a:r>
              <a:rPr lang="zh-CN" altLang="en-US" sz="1400" kern="0" spc="180">
                <a:solidFill>
                  <a:srgbClr val="333333"/>
                </a:solidFill>
                <a:latin typeface="微软雅黑" panose="020B0503020204020204" pitchFamily="34" charset="-122"/>
                <a:ea typeface="微软雅黑" panose="020B0503020204020204" pitchFamily="34" charset="-122"/>
              </a:rPr>
              <a:t>条件不成立 </a:t>
            </a:r>
            <a:r>
              <a:rPr lang="en-US" altLang="zh-CN" sz="1400" kern="0" spc="180">
                <a:solidFill>
                  <a:srgbClr val="333333"/>
                </a:solidFill>
                <a:latin typeface="微软雅黑" panose="020B0503020204020204" pitchFamily="34" charset="-122"/>
                <a:ea typeface="微软雅黑" panose="020B0503020204020204" pitchFamily="34" charset="-122"/>
              </a:rPr>
              <a:t>print(0,"&lt;==2=&gt;")</a:t>
            </a:r>
          </a:p>
          <a:p>
            <a:pPr>
              <a:lnSpc>
                <a:spcPct val="150000"/>
              </a:lnSpc>
            </a:pPr>
            <a:endParaRPr lang="en-US" altLang="zh-CN" sz="1400" kern="0" spc="18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sz="1400" kern="0" spc="180">
                <a:solidFill>
                  <a:srgbClr val="333333"/>
                </a:solidFill>
                <a:latin typeface="微软雅黑" panose="020B0503020204020204" pitchFamily="34" charset="-122"/>
                <a:ea typeface="微软雅黑" panose="020B0503020204020204" pitchFamily="34" charset="-122"/>
              </a:rPr>
              <a:t>当前这层空间代码已经执行结束此刻触发回的过程</a:t>
            </a:r>
            <a:endParaRPr lang="en-US" altLang="zh-CN" sz="1400" kern="0" spc="180">
              <a:solidFill>
                <a:srgbClr val="333333"/>
              </a:solidFill>
              <a:latin typeface="微软雅黑" panose="020B0503020204020204" pitchFamily="34" charset="-122"/>
              <a:ea typeface="微软雅黑" panose="020B0503020204020204" pitchFamily="34" charset="-122"/>
            </a:endParaRPr>
          </a:p>
        </p:txBody>
      </p:sp>
      <p:sp>
        <p:nvSpPr>
          <p:cNvPr id="10" name="箭头: 左 9">
            <a:extLst>
              <a:ext uri="{FF2B5EF4-FFF2-40B4-BE49-F238E27FC236}">
                <a16:creationId xmlns:a16="http://schemas.microsoft.com/office/drawing/2014/main" id="{A85BF194-0738-4E80-BC0A-77F4D69B191B}"/>
              </a:ext>
            </a:extLst>
          </p:cNvPr>
          <p:cNvSpPr/>
          <p:nvPr/>
        </p:nvSpPr>
        <p:spPr>
          <a:xfrm>
            <a:off x="3147957" y="4421055"/>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左 36">
            <a:extLst>
              <a:ext uri="{FF2B5EF4-FFF2-40B4-BE49-F238E27FC236}">
                <a16:creationId xmlns:a16="http://schemas.microsoft.com/office/drawing/2014/main" id="{1052BC15-2F4A-40E2-961E-1292B099DF29}"/>
              </a:ext>
            </a:extLst>
          </p:cNvPr>
          <p:cNvSpPr/>
          <p:nvPr/>
        </p:nvSpPr>
        <p:spPr>
          <a:xfrm>
            <a:off x="6240232" y="2915152"/>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左 37">
            <a:extLst>
              <a:ext uri="{FF2B5EF4-FFF2-40B4-BE49-F238E27FC236}">
                <a16:creationId xmlns:a16="http://schemas.microsoft.com/office/drawing/2014/main" id="{6B276191-C646-480F-8E69-8322187AAF4D}"/>
              </a:ext>
            </a:extLst>
          </p:cNvPr>
          <p:cNvSpPr/>
          <p:nvPr/>
        </p:nvSpPr>
        <p:spPr>
          <a:xfrm>
            <a:off x="6240232" y="4176260"/>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箭头: 左 38">
            <a:extLst>
              <a:ext uri="{FF2B5EF4-FFF2-40B4-BE49-F238E27FC236}">
                <a16:creationId xmlns:a16="http://schemas.microsoft.com/office/drawing/2014/main" id="{8599226D-D1DA-42CC-8875-4CE5D786FF12}"/>
              </a:ext>
            </a:extLst>
          </p:cNvPr>
          <p:cNvSpPr/>
          <p:nvPr/>
        </p:nvSpPr>
        <p:spPr>
          <a:xfrm>
            <a:off x="6240232" y="3540304"/>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左 39">
            <a:extLst>
              <a:ext uri="{FF2B5EF4-FFF2-40B4-BE49-F238E27FC236}">
                <a16:creationId xmlns:a16="http://schemas.microsoft.com/office/drawing/2014/main" id="{740251BA-E1AD-4E34-B7BC-0D65C9B77F1F}"/>
              </a:ext>
            </a:extLst>
          </p:cNvPr>
          <p:cNvSpPr/>
          <p:nvPr/>
        </p:nvSpPr>
        <p:spPr>
          <a:xfrm>
            <a:off x="6240232" y="4825885"/>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左 40">
            <a:extLst>
              <a:ext uri="{FF2B5EF4-FFF2-40B4-BE49-F238E27FC236}">
                <a16:creationId xmlns:a16="http://schemas.microsoft.com/office/drawing/2014/main" id="{CF528DEB-7DE0-40F8-8758-6442E9861028}"/>
              </a:ext>
            </a:extLst>
          </p:cNvPr>
          <p:cNvSpPr/>
          <p:nvPr/>
        </p:nvSpPr>
        <p:spPr>
          <a:xfrm>
            <a:off x="6240232" y="5473399"/>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972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3" grpId="0"/>
      <p:bldP spid="3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170845" y="348548"/>
            <a:ext cx="2452916" cy="523220"/>
          </a:xfrm>
          <a:prstGeom prst="rect">
            <a:avLst/>
          </a:prstGeom>
          <a:noFill/>
        </p:spPr>
        <p:txBody>
          <a:bodyPr wrap="none" rtlCol="0">
            <a:spAutoFit/>
          </a:bodyPr>
          <a:lstStyle/>
          <a:p>
            <a:pPr algn="r"/>
            <a:r>
              <a:rPr lang="en-US" altLang="zh-CN"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Python </a:t>
            </a:r>
            <a:r>
              <a:rPr lang="zh-CN" altLang="en-US" sz="2800" kern="0" spc="200">
                <a:latin typeface="微软雅黑" panose="020B0503020204020204" pitchFamily="34" charset="-122"/>
                <a:ea typeface="微软雅黑" panose="020B0503020204020204" pitchFamily="34" charset="-122"/>
                <a:cs typeface="851tegakizatsu" panose="02000600000000000000" pitchFamily="2" charset="-122"/>
                <a:sym typeface="Droid Sans Fallback" panose="020B0502000000000001" pitchFamily="50" charset="-128"/>
              </a:rPr>
              <a:t>函数</a:t>
            </a:r>
          </a:p>
        </p:txBody>
      </p:sp>
      <p:sp>
        <p:nvSpPr>
          <p:cNvPr id="9" name="Freeform 5"/>
          <p:cNvSpPr/>
          <p:nvPr/>
        </p:nvSpPr>
        <p:spPr bwMode="auto">
          <a:xfrm>
            <a:off x="693300" y="994222"/>
            <a:ext cx="1477962" cy="1454150"/>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21525B22-1990-4042-B744-549DF4A9A92C}"/>
              </a:ext>
            </a:extLst>
          </p:cNvPr>
          <p:cNvGrpSpPr/>
          <p:nvPr/>
        </p:nvGrpSpPr>
        <p:grpSpPr>
          <a:xfrm>
            <a:off x="1165497" y="1511172"/>
            <a:ext cx="546099" cy="381793"/>
            <a:chOff x="7581901" y="920751"/>
            <a:chExt cx="1092200" cy="763588"/>
          </a:xfrm>
          <a:solidFill>
            <a:srgbClr val="434C69"/>
          </a:solidFill>
        </p:grpSpPr>
        <p:sp>
          <p:nvSpPr>
            <p:cNvPr id="25" name="稻壳儿春秋广告/盗版必究        原创来源：http://chn.docer.com/works?userid=199329941#!/work_time">
              <a:extLst>
                <a:ext uri="{FF2B5EF4-FFF2-40B4-BE49-F238E27FC236}">
                  <a16:creationId xmlns:a16="http://schemas.microsoft.com/office/drawing/2014/main" id="{7FD93FC1-3ED8-493E-8B21-943E484D026A}"/>
                </a:ext>
              </a:extLst>
            </p:cNvPr>
            <p:cNvSpPr>
              <a:spLocks noEditPoints="1"/>
            </p:cNvSpPr>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6" name="稻壳儿春秋广告/盗版必究        原创来源：http://chn.docer.com/works?userid=199329941#!/work_time">
              <a:extLst>
                <a:ext uri="{FF2B5EF4-FFF2-40B4-BE49-F238E27FC236}">
                  <a16:creationId xmlns:a16="http://schemas.microsoft.com/office/drawing/2014/main" id="{809BAA7F-8A4F-43B4-8941-4ECF75555C1A}"/>
                </a:ext>
              </a:extLst>
            </p:cNvPr>
            <p:cNvSpPr>
              <a:spLocks noEditPoints="1"/>
            </p:cNvSpPr>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7" name="稻壳儿春秋广告/盗版必究        原创来源：http://chn.docer.com/works?userid=199329941#!/work_time">
              <a:extLst>
                <a:ext uri="{FF2B5EF4-FFF2-40B4-BE49-F238E27FC236}">
                  <a16:creationId xmlns:a16="http://schemas.microsoft.com/office/drawing/2014/main" id="{C094D4A9-933D-462C-AB54-EDCF9ECEB5BE}"/>
                </a:ext>
              </a:extLst>
            </p:cNvPr>
            <p:cNvSpPr>
              <a:spLocks noEditPoints="1"/>
            </p:cNvSpPr>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8" name="稻壳儿春秋广告/盗版必究        原创来源：http://chn.docer.com/works?userid=199329941#!/work_time">
              <a:extLst>
                <a:ext uri="{FF2B5EF4-FFF2-40B4-BE49-F238E27FC236}">
                  <a16:creationId xmlns:a16="http://schemas.microsoft.com/office/drawing/2014/main" id="{56BBD557-F18B-4E07-A9AC-48A3ED9DCD2B}"/>
                </a:ext>
              </a:extLst>
            </p:cNvPr>
            <p:cNvSpPr/>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29" name="稻壳儿春秋广告/盗版必究        原创来源：http://chn.docer.com/works?userid=199329941#!/work_time">
              <a:extLst>
                <a:ext uri="{FF2B5EF4-FFF2-40B4-BE49-F238E27FC236}">
                  <a16:creationId xmlns:a16="http://schemas.microsoft.com/office/drawing/2014/main" id="{0081D647-B406-4BB8-8491-C037F8BF163C}"/>
                </a:ext>
              </a:extLst>
            </p:cNvPr>
            <p:cNvSpPr/>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sp>
          <p:nvSpPr>
            <p:cNvPr id="30" name="稻壳儿春秋广告/盗版必究        原创来源：http://chn.docer.com/works?userid=199329941#!/work_time">
              <a:extLst>
                <a:ext uri="{FF2B5EF4-FFF2-40B4-BE49-F238E27FC236}">
                  <a16:creationId xmlns:a16="http://schemas.microsoft.com/office/drawing/2014/main" id="{881A5853-F95C-4565-A8E5-1F78E62AB5D8}"/>
                </a:ext>
              </a:extLst>
            </p:cNvPr>
            <p:cNvSpPr/>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kern="0" spc="200">
                <a:latin typeface="微软雅黑" panose="020B0503020204020204" pitchFamily="34" charset="-122"/>
                <a:ea typeface="微软雅黑" panose="020B0503020204020204" pitchFamily="34" charset="-122"/>
              </a:endParaRPr>
            </a:p>
          </p:txBody>
        </p:sp>
      </p:grpSp>
      <p:sp>
        <p:nvSpPr>
          <p:cNvPr id="35" name="文本框 34">
            <a:extLst>
              <a:ext uri="{FF2B5EF4-FFF2-40B4-BE49-F238E27FC236}">
                <a16:creationId xmlns:a16="http://schemas.microsoft.com/office/drawing/2014/main" id="{CE7FAE31-ACA9-4573-91E6-7CC66B9E361F}"/>
              </a:ext>
            </a:extLst>
          </p:cNvPr>
          <p:cNvSpPr txBox="1"/>
          <p:nvPr/>
        </p:nvSpPr>
        <p:spPr>
          <a:xfrm>
            <a:off x="465704" y="2986872"/>
            <a:ext cx="3991123" cy="2583721"/>
          </a:xfrm>
          <a:prstGeom prst="rect">
            <a:avLst/>
          </a:prstGeom>
          <a:noFill/>
        </p:spPr>
        <p:txBody>
          <a:bodyPr wrap="square">
            <a:spAutoFit/>
          </a:bodyPr>
          <a:lstStyle/>
          <a:p>
            <a:pPr>
              <a:lnSpc>
                <a:spcPct val="150000"/>
              </a:lnSpc>
            </a:pPr>
            <a:r>
              <a:rPr lang="pt-BR" altLang="zh-CN" b="0">
                <a:solidFill>
                  <a:srgbClr val="0000FF"/>
                </a:solidFill>
                <a:effectLst/>
                <a:latin typeface="Hack" panose="020B0609030202020204" pitchFamily="49" charset="0"/>
              </a:rPr>
              <a:t>def</a:t>
            </a:r>
            <a:r>
              <a:rPr lang="pt-BR" altLang="zh-CN" b="0">
                <a:solidFill>
                  <a:srgbClr val="000000"/>
                </a:solidFill>
                <a:effectLst/>
                <a:latin typeface="Hack" panose="020B0609030202020204" pitchFamily="49" charset="0"/>
              </a:rPr>
              <a:t> func(n):</a:t>
            </a:r>
          </a:p>
          <a:p>
            <a:pPr>
              <a:lnSpc>
                <a:spcPct val="150000"/>
              </a:lnSpc>
            </a:pPr>
            <a:r>
              <a:rPr lang="pt-BR" altLang="zh-CN" b="0">
                <a:solidFill>
                  <a:srgbClr val="000000"/>
                </a:solidFill>
                <a:effectLst/>
                <a:latin typeface="Hack" panose="020B0609030202020204" pitchFamily="49" charset="0"/>
              </a:rPr>
              <a:t>    print(n,</a:t>
            </a:r>
            <a:r>
              <a:rPr lang="pt-BR" altLang="zh-CN" b="0">
                <a:solidFill>
                  <a:srgbClr val="A31515"/>
                </a:solidFill>
                <a:effectLst/>
                <a:latin typeface="Hack" panose="020B0609030202020204" pitchFamily="49" charset="0"/>
              </a:rPr>
              <a:t>"&lt;====1====&gt;"</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a:t>
            </a:r>
            <a:r>
              <a:rPr lang="pt-BR" altLang="zh-CN" b="0">
                <a:solidFill>
                  <a:srgbClr val="0000FF"/>
                </a:solidFill>
                <a:effectLst/>
                <a:latin typeface="Hack" panose="020B0609030202020204" pitchFamily="49" charset="0"/>
              </a:rPr>
              <a:t>if</a:t>
            </a:r>
            <a:r>
              <a:rPr lang="pt-BR" altLang="zh-CN" b="0">
                <a:solidFill>
                  <a:srgbClr val="000000"/>
                </a:solidFill>
                <a:effectLst/>
                <a:latin typeface="Hack" panose="020B0609030202020204" pitchFamily="49" charset="0"/>
              </a:rPr>
              <a:t> n &gt; </a:t>
            </a:r>
            <a:r>
              <a:rPr lang="pt-BR" altLang="zh-CN" b="0">
                <a:solidFill>
                  <a:srgbClr val="098658"/>
                </a:solidFill>
                <a:effectLst/>
                <a:latin typeface="Hack" panose="020B0609030202020204" pitchFamily="49" charset="0"/>
              </a:rPr>
              <a:t>0</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        func(n-</a:t>
            </a:r>
            <a:r>
              <a:rPr lang="pt-BR" altLang="zh-CN" b="0">
                <a:solidFill>
                  <a:srgbClr val="098658"/>
                </a:solidFill>
                <a:effectLst/>
                <a:latin typeface="Hack" panose="020B0609030202020204" pitchFamily="49" charset="0"/>
              </a:rPr>
              <a:t>1</a:t>
            </a:r>
            <a:r>
              <a:rPr lang="pt-BR" altLang="zh-CN" b="0">
                <a:solidFill>
                  <a:srgbClr val="000000"/>
                </a:solidFill>
                <a:effectLst/>
                <a:latin typeface="Hack" panose="020B0609030202020204" pitchFamily="49" charset="0"/>
              </a:rPr>
              <a:t>)</a:t>
            </a:r>
            <a:r>
              <a:rPr lang="zh-CN" altLang="en-US" sz="1800" kern="0" spc="180">
                <a:latin typeface="微软雅黑" panose="020B0503020204020204" pitchFamily="34" charset="-122"/>
                <a:ea typeface="微软雅黑" panose="020B0503020204020204" pitchFamily="34" charset="-122"/>
              </a:rPr>
              <a:t> </a:t>
            </a:r>
            <a:endParaRPr lang="pt-BR" altLang="zh-CN" b="0">
              <a:solidFill>
                <a:srgbClr val="FF0000"/>
              </a:solidFill>
              <a:effectLst/>
              <a:latin typeface="Hack" panose="020B0609030202020204" pitchFamily="49" charset="0"/>
            </a:endParaRPr>
          </a:p>
          <a:p>
            <a:pPr>
              <a:lnSpc>
                <a:spcPct val="150000"/>
              </a:lnSpc>
            </a:pPr>
            <a:r>
              <a:rPr lang="pt-BR" altLang="zh-CN" b="0">
                <a:solidFill>
                  <a:srgbClr val="000000"/>
                </a:solidFill>
                <a:effectLst/>
                <a:latin typeface="Hack" panose="020B0609030202020204" pitchFamily="49" charset="0"/>
              </a:rPr>
              <a:t>    print(n,</a:t>
            </a:r>
            <a:r>
              <a:rPr lang="pt-BR" altLang="zh-CN" b="0">
                <a:solidFill>
                  <a:srgbClr val="A31515"/>
                </a:solidFill>
                <a:effectLst/>
                <a:latin typeface="Hack" panose="020B0609030202020204" pitchFamily="49" charset="0"/>
              </a:rPr>
              <a:t>"&lt;=====2====&gt;"</a:t>
            </a:r>
            <a:r>
              <a:rPr lang="pt-BR" altLang="zh-CN" b="0">
                <a:solidFill>
                  <a:srgbClr val="000000"/>
                </a:solidFill>
                <a:effectLst/>
                <a:latin typeface="Hack" panose="020B0609030202020204" pitchFamily="49" charset="0"/>
              </a:rPr>
              <a:t>)</a:t>
            </a:r>
          </a:p>
          <a:p>
            <a:pPr>
              <a:lnSpc>
                <a:spcPct val="150000"/>
              </a:lnSpc>
            </a:pPr>
            <a:r>
              <a:rPr lang="pt-BR" altLang="zh-CN" b="0">
                <a:solidFill>
                  <a:srgbClr val="000000"/>
                </a:solidFill>
                <a:effectLst/>
                <a:latin typeface="Hack" panose="020B0609030202020204" pitchFamily="49" charset="0"/>
              </a:rPr>
              <a:t>func(</a:t>
            </a:r>
            <a:r>
              <a:rPr lang="pt-BR" altLang="zh-CN" b="0">
                <a:solidFill>
                  <a:srgbClr val="098658"/>
                </a:solidFill>
                <a:effectLst/>
                <a:latin typeface="Hack" panose="020B0609030202020204" pitchFamily="49" charset="0"/>
              </a:rPr>
              <a:t>5</a:t>
            </a:r>
            <a:r>
              <a:rPr lang="pt-BR" altLang="zh-CN" b="0">
                <a:solidFill>
                  <a:srgbClr val="000000"/>
                </a:solidFill>
                <a:effectLst/>
                <a:latin typeface="Hack" panose="020B0609030202020204" pitchFamily="49" charset="0"/>
              </a:rPr>
              <a:t>)</a:t>
            </a:r>
          </a:p>
        </p:txBody>
      </p:sp>
      <p:sp>
        <p:nvSpPr>
          <p:cNvPr id="33" name="稻壳儿春秋广告/盗版必究        原创来源：http://chn.docer.com/works?userid=199329941#!/work_time">
            <a:extLst>
              <a:ext uri="{FF2B5EF4-FFF2-40B4-BE49-F238E27FC236}">
                <a16:creationId xmlns:a16="http://schemas.microsoft.com/office/drawing/2014/main" id="{55396A2D-A6F8-4BED-8702-E7C7AB98CDB7}"/>
              </a:ext>
            </a:extLst>
          </p:cNvPr>
          <p:cNvSpPr txBox="1"/>
          <p:nvPr/>
        </p:nvSpPr>
        <p:spPr>
          <a:xfrm>
            <a:off x="2541454" y="1357703"/>
            <a:ext cx="4400360" cy="461665"/>
          </a:xfrm>
          <a:prstGeom prst="rect">
            <a:avLst/>
          </a:prstGeom>
          <a:noFill/>
        </p:spPr>
        <p:txBody>
          <a:bodyPr wrap="square" rtlCol="0">
            <a:spAutoFit/>
          </a:bodyPr>
          <a:lstStyle/>
          <a:p>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递归函数 </a:t>
            </a:r>
            <a:r>
              <a:rPr lang="en-US" altLang="zh-CN" sz="2400" b="1" kern="0" spc="200">
                <a:latin typeface="微软雅黑" panose="020B0503020204020204" pitchFamily="34" charset="-122"/>
                <a:ea typeface="微软雅黑" panose="020B0503020204020204" pitchFamily="34" charset="-122"/>
                <a:cs typeface="851tegakizatsu" panose="02000600000000000000" pitchFamily="2" charset="-122"/>
              </a:rPr>
              <a:t>—— </a:t>
            </a:r>
            <a:r>
              <a:rPr lang="zh-CN" altLang="en-US" sz="2400" b="1" kern="0" spc="200">
                <a:latin typeface="微软雅黑" panose="020B0503020204020204" pitchFamily="34" charset="-122"/>
                <a:ea typeface="微软雅黑" panose="020B0503020204020204" pitchFamily="34" charset="-122"/>
                <a:cs typeface="851tegakizatsu" panose="02000600000000000000" pitchFamily="2" charset="-122"/>
              </a:rPr>
              <a:t>过程解析</a:t>
            </a:r>
          </a:p>
        </p:txBody>
      </p:sp>
      <p:sp>
        <p:nvSpPr>
          <p:cNvPr id="36" name="文本框 35">
            <a:extLst>
              <a:ext uri="{FF2B5EF4-FFF2-40B4-BE49-F238E27FC236}">
                <a16:creationId xmlns:a16="http://schemas.microsoft.com/office/drawing/2014/main" id="{1CCB83BC-B996-4411-AAA7-1646C5260353}"/>
              </a:ext>
            </a:extLst>
          </p:cNvPr>
          <p:cNvSpPr txBox="1"/>
          <p:nvPr/>
        </p:nvSpPr>
        <p:spPr>
          <a:xfrm>
            <a:off x="4741634" y="2661129"/>
            <a:ext cx="7783155" cy="3003515"/>
          </a:xfrm>
          <a:prstGeom prst="rect">
            <a:avLst/>
          </a:prstGeom>
          <a:noFill/>
        </p:spPr>
        <p:txBody>
          <a:bodyPr wrap="square">
            <a:spAutoFit/>
          </a:bodyPr>
          <a:lstStyle/>
          <a:p>
            <a:pPr>
              <a:lnSpc>
                <a:spcPct val="150000"/>
              </a:lnSpc>
            </a:pPr>
            <a:r>
              <a:rPr lang="zh-CN" altLang="en-US" sz="1600" b="1" kern="0" spc="180">
                <a:solidFill>
                  <a:srgbClr val="333333"/>
                </a:solidFill>
                <a:latin typeface="微软雅黑" panose="020B0503020204020204" pitchFamily="34" charset="-122"/>
                <a:ea typeface="微软雅黑" panose="020B0503020204020204" pitchFamily="34" charset="-122"/>
              </a:rPr>
              <a:t>回的过程</a:t>
            </a:r>
            <a:r>
              <a:rPr lang="en-US" altLang="zh-CN" sz="1600" b="1" kern="0" spc="180">
                <a:solidFill>
                  <a:srgbClr val="333333"/>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sz="1600" kern="0" spc="180">
                <a:solidFill>
                  <a:srgbClr val="333333"/>
                </a:solidFill>
                <a:latin typeface="微软雅黑" panose="020B0503020204020204" pitchFamily="34" charset="-122"/>
                <a:ea typeface="微软雅黑" panose="020B0503020204020204" pitchFamily="34" charset="-122"/>
              </a:rPr>
              <a:t>n = 1 </a:t>
            </a:r>
            <a:r>
              <a:rPr lang="zh-CN" altLang="en-US" sz="1600" kern="0" spc="180">
                <a:solidFill>
                  <a:srgbClr val="333333"/>
                </a:solidFill>
                <a:latin typeface="微软雅黑" panose="020B0503020204020204" pitchFamily="34" charset="-122"/>
                <a:ea typeface="微软雅黑" panose="020B0503020204020204" pitchFamily="34" charset="-122"/>
              </a:rPr>
              <a:t>从上一次的代码阻塞位置</a:t>
            </a:r>
            <a:r>
              <a:rPr lang="en-US" altLang="zh-CN" sz="1600" kern="0" spc="180">
                <a:solidFill>
                  <a:srgbClr val="333333"/>
                </a:solidFill>
                <a:latin typeface="微软雅黑" panose="020B0503020204020204" pitchFamily="34" charset="-122"/>
                <a:ea typeface="微软雅黑" panose="020B0503020204020204" pitchFamily="34" charset="-122"/>
              </a:rPr>
              <a:t>,</a:t>
            </a:r>
            <a:r>
              <a:rPr lang="zh-CN" altLang="en-US" sz="1600" kern="0" spc="180">
                <a:solidFill>
                  <a:srgbClr val="333333"/>
                </a:solidFill>
                <a:latin typeface="微软雅黑" panose="020B0503020204020204" pitchFamily="34" charset="-122"/>
                <a:ea typeface="微软雅黑" panose="020B0503020204020204" pitchFamily="34" charset="-122"/>
              </a:rPr>
              <a:t>继续向下执行 </a:t>
            </a:r>
            <a:r>
              <a:rPr lang="en-US" altLang="zh-CN" sz="1600" kern="0" spc="180">
                <a:solidFill>
                  <a:srgbClr val="333333"/>
                </a:solidFill>
                <a:latin typeface="微软雅黑" panose="020B0503020204020204" pitchFamily="34" charset="-122"/>
                <a:ea typeface="微软雅黑" panose="020B0503020204020204" pitchFamily="34" charset="-122"/>
              </a:rPr>
              <a:t>print(1,"&lt;==2=&gt;")</a:t>
            </a:r>
          </a:p>
          <a:p>
            <a:pPr marL="285750" indent="-285750">
              <a:lnSpc>
                <a:spcPct val="150000"/>
              </a:lnSpc>
              <a:buFont typeface="Arial" panose="020B0604020202020204" pitchFamily="34" charset="0"/>
              <a:buChar char="•"/>
            </a:pPr>
            <a:r>
              <a:rPr lang="en-US" altLang="zh-CN" sz="1600" kern="0" spc="180">
                <a:solidFill>
                  <a:srgbClr val="333333"/>
                </a:solidFill>
                <a:latin typeface="微软雅黑" panose="020B0503020204020204" pitchFamily="34" charset="-122"/>
                <a:ea typeface="微软雅黑" panose="020B0503020204020204" pitchFamily="34" charset="-122"/>
              </a:rPr>
              <a:t>n = 2 </a:t>
            </a:r>
            <a:r>
              <a:rPr lang="zh-CN" altLang="en-US" sz="1600" kern="0" spc="180">
                <a:solidFill>
                  <a:srgbClr val="333333"/>
                </a:solidFill>
                <a:latin typeface="微软雅黑" panose="020B0503020204020204" pitchFamily="34" charset="-122"/>
                <a:ea typeface="微软雅黑" panose="020B0503020204020204" pitchFamily="34" charset="-122"/>
              </a:rPr>
              <a:t>从上一次的代码阻塞位置</a:t>
            </a:r>
            <a:r>
              <a:rPr lang="en-US" altLang="zh-CN" sz="1600" kern="0" spc="180">
                <a:solidFill>
                  <a:srgbClr val="333333"/>
                </a:solidFill>
                <a:latin typeface="微软雅黑" panose="020B0503020204020204" pitchFamily="34" charset="-122"/>
                <a:ea typeface="微软雅黑" panose="020B0503020204020204" pitchFamily="34" charset="-122"/>
              </a:rPr>
              <a:t>,</a:t>
            </a:r>
            <a:r>
              <a:rPr lang="zh-CN" altLang="en-US" sz="1600" kern="0" spc="180">
                <a:solidFill>
                  <a:srgbClr val="333333"/>
                </a:solidFill>
                <a:latin typeface="微软雅黑" panose="020B0503020204020204" pitchFamily="34" charset="-122"/>
                <a:ea typeface="微软雅黑" panose="020B0503020204020204" pitchFamily="34" charset="-122"/>
              </a:rPr>
              <a:t>继续向下执行 </a:t>
            </a:r>
            <a:r>
              <a:rPr lang="en-US" altLang="zh-CN" sz="1600" kern="0" spc="180">
                <a:solidFill>
                  <a:srgbClr val="333333"/>
                </a:solidFill>
                <a:latin typeface="微软雅黑" panose="020B0503020204020204" pitchFamily="34" charset="-122"/>
                <a:ea typeface="微软雅黑" panose="020B0503020204020204" pitchFamily="34" charset="-122"/>
              </a:rPr>
              <a:t>print(2,"&lt;==2=&gt;")</a:t>
            </a:r>
          </a:p>
          <a:p>
            <a:pPr marL="285750" indent="-285750">
              <a:lnSpc>
                <a:spcPct val="150000"/>
              </a:lnSpc>
              <a:buFont typeface="Arial" panose="020B0604020202020204" pitchFamily="34" charset="0"/>
              <a:buChar char="•"/>
            </a:pPr>
            <a:r>
              <a:rPr lang="en-US" altLang="zh-CN" sz="1600" kern="0" spc="180">
                <a:solidFill>
                  <a:srgbClr val="333333"/>
                </a:solidFill>
                <a:latin typeface="微软雅黑" panose="020B0503020204020204" pitchFamily="34" charset="-122"/>
                <a:ea typeface="微软雅黑" panose="020B0503020204020204" pitchFamily="34" charset="-122"/>
              </a:rPr>
              <a:t>n = 3 </a:t>
            </a:r>
            <a:r>
              <a:rPr lang="zh-CN" altLang="en-US" sz="1600" kern="0" spc="180">
                <a:solidFill>
                  <a:srgbClr val="333333"/>
                </a:solidFill>
                <a:latin typeface="微软雅黑" panose="020B0503020204020204" pitchFamily="34" charset="-122"/>
                <a:ea typeface="微软雅黑" panose="020B0503020204020204" pitchFamily="34" charset="-122"/>
              </a:rPr>
              <a:t>从上一次的代码阻塞位置</a:t>
            </a:r>
            <a:r>
              <a:rPr lang="en-US" altLang="zh-CN" sz="1600" kern="0" spc="180">
                <a:solidFill>
                  <a:srgbClr val="333333"/>
                </a:solidFill>
                <a:latin typeface="微软雅黑" panose="020B0503020204020204" pitchFamily="34" charset="-122"/>
                <a:ea typeface="微软雅黑" panose="020B0503020204020204" pitchFamily="34" charset="-122"/>
              </a:rPr>
              <a:t>,</a:t>
            </a:r>
            <a:r>
              <a:rPr lang="zh-CN" altLang="en-US" sz="1600" kern="0" spc="180">
                <a:solidFill>
                  <a:srgbClr val="333333"/>
                </a:solidFill>
                <a:latin typeface="微软雅黑" panose="020B0503020204020204" pitchFamily="34" charset="-122"/>
                <a:ea typeface="微软雅黑" panose="020B0503020204020204" pitchFamily="34" charset="-122"/>
              </a:rPr>
              <a:t>继续向下执行 </a:t>
            </a:r>
            <a:r>
              <a:rPr lang="en-US" altLang="zh-CN" sz="1600" kern="0" spc="180">
                <a:solidFill>
                  <a:srgbClr val="333333"/>
                </a:solidFill>
                <a:latin typeface="微软雅黑" panose="020B0503020204020204" pitchFamily="34" charset="-122"/>
                <a:ea typeface="微软雅黑" panose="020B0503020204020204" pitchFamily="34" charset="-122"/>
              </a:rPr>
              <a:t>print(3,"&lt;==2=&gt;")</a:t>
            </a:r>
          </a:p>
          <a:p>
            <a:pPr marL="285750" indent="-285750">
              <a:lnSpc>
                <a:spcPct val="150000"/>
              </a:lnSpc>
              <a:buFont typeface="Arial" panose="020B0604020202020204" pitchFamily="34" charset="0"/>
              <a:buChar char="•"/>
            </a:pPr>
            <a:r>
              <a:rPr lang="en-US" altLang="zh-CN" sz="1600" kern="0" spc="180">
                <a:solidFill>
                  <a:srgbClr val="333333"/>
                </a:solidFill>
                <a:latin typeface="微软雅黑" panose="020B0503020204020204" pitchFamily="34" charset="-122"/>
                <a:ea typeface="微软雅黑" panose="020B0503020204020204" pitchFamily="34" charset="-122"/>
              </a:rPr>
              <a:t>n = 4 </a:t>
            </a:r>
            <a:r>
              <a:rPr lang="zh-CN" altLang="en-US" sz="1600" kern="0" spc="180">
                <a:solidFill>
                  <a:srgbClr val="333333"/>
                </a:solidFill>
                <a:latin typeface="微软雅黑" panose="020B0503020204020204" pitchFamily="34" charset="-122"/>
                <a:ea typeface="微软雅黑" panose="020B0503020204020204" pitchFamily="34" charset="-122"/>
              </a:rPr>
              <a:t>从上一次的代码阻塞位置</a:t>
            </a:r>
            <a:r>
              <a:rPr lang="en-US" altLang="zh-CN" sz="1600" kern="0" spc="180">
                <a:solidFill>
                  <a:srgbClr val="333333"/>
                </a:solidFill>
                <a:latin typeface="微软雅黑" panose="020B0503020204020204" pitchFamily="34" charset="-122"/>
                <a:ea typeface="微软雅黑" panose="020B0503020204020204" pitchFamily="34" charset="-122"/>
              </a:rPr>
              <a:t>,</a:t>
            </a:r>
            <a:r>
              <a:rPr lang="zh-CN" altLang="en-US" sz="1600" kern="0" spc="180">
                <a:solidFill>
                  <a:srgbClr val="333333"/>
                </a:solidFill>
                <a:latin typeface="微软雅黑" panose="020B0503020204020204" pitchFamily="34" charset="-122"/>
                <a:ea typeface="微软雅黑" panose="020B0503020204020204" pitchFamily="34" charset="-122"/>
              </a:rPr>
              <a:t>继续向下执行 </a:t>
            </a:r>
            <a:r>
              <a:rPr lang="en-US" altLang="zh-CN" sz="1600" kern="0" spc="180">
                <a:solidFill>
                  <a:srgbClr val="333333"/>
                </a:solidFill>
                <a:latin typeface="微软雅黑" panose="020B0503020204020204" pitchFamily="34" charset="-122"/>
                <a:ea typeface="微软雅黑" panose="020B0503020204020204" pitchFamily="34" charset="-122"/>
              </a:rPr>
              <a:t>print(4,"&lt;==2=&gt;")</a:t>
            </a:r>
          </a:p>
          <a:p>
            <a:pPr marL="285750" indent="-285750">
              <a:lnSpc>
                <a:spcPct val="150000"/>
              </a:lnSpc>
              <a:buFont typeface="Arial" panose="020B0604020202020204" pitchFamily="34" charset="0"/>
              <a:buChar char="•"/>
            </a:pPr>
            <a:r>
              <a:rPr lang="en-US" altLang="zh-CN" sz="1600" kern="0" spc="180">
                <a:solidFill>
                  <a:srgbClr val="333333"/>
                </a:solidFill>
                <a:latin typeface="微软雅黑" panose="020B0503020204020204" pitchFamily="34" charset="-122"/>
                <a:ea typeface="微软雅黑" panose="020B0503020204020204" pitchFamily="34" charset="-122"/>
              </a:rPr>
              <a:t>n = 5 </a:t>
            </a:r>
            <a:r>
              <a:rPr lang="zh-CN" altLang="en-US" sz="1600" kern="0" spc="180">
                <a:solidFill>
                  <a:srgbClr val="333333"/>
                </a:solidFill>
                <a:latin typeface="微软雅黑" panose="020B0503020204020204" pitchFamily="34" charset="-122"/>
                <a:ea typeface="微软雅黑" panose="020B0503020204020204" pitchFamily="34" charset="-122"/>
              </a:rPr>
              <a:t>从上一次的代码阻塞位置</a:t>
            </a:r>
            <a:r>
              <a:rPr lang="en-US" altLang="zh-CN" sz="1600" kern="0" spc="180">
                <a:solidFill>
                  <a:srgbClr val="333333"/>
                </a:solidFill>
                <a:latin typeface="微软雅黑" panose="020B0503020204020204" pitchFamily="34" charset="-122"/>
                <a:ea typeface="微软雅黑" panose="020B0503020204020204" pitchFamily="34" charset="-122"/>
              </a:rPr>
              <a:t>,</a:t>
            </a:r>
            <a:r>
              <a:rPr lang="zh-CN" altLang="en-US" sz="1600" kern="0" spc="180">
                <a:solidFill>
                  <a:srgbClr val="333333"/>
                </a:solidFill>
                <a:latin typeface="微软雅黑" panose="020B0503020204020204" pitchFamily="34" charset="-122"/>
                <a:ea typeface="微软雅黑" panose="020B0503020204020204" pitchFamily="34" charset="-122"/>
              </a:rPr>
              <a:t>继续向下执行 </a:t>
            </a:r>
            <a:r>
              <a:rPr lang="en-US" altLang="zh-CN" sz="1600" kern="0" spc="180">
                <a:solidFill>
                  <a:srgbClr val="333333"/>
                </a:solidFill>
                <a:latin typeface="微软雅黑" panose="020B0503020204020204" pitchFamily="34" charset="-122"/>
                <a:ea typeface="微软雅黑" panose="020B0503020204020204" pitchFamily="34" charset="-122"/>
              </a:rPr>
              <a:t>print(5,"&lt;==2=&gt;")</a:t>
            </a:r>
          </a:p>
          <a:p>
            <a:pPr>
              <a:lnSpc>
                <a:spcPct val="150000"/>
              </a:lnSpc>
            </a:pPr>
            <a:endParaRPr lang="en-US" altLang="zh-CN" sz="1600" kern="0" spc="180">
              <a:solidFill>
                <a:srgbClr val="333333"/>
              </a:solidFill>
              <a:latin typeface="微软雅黑" panose="020B0503020204020204" pitchFamily="34" charset="-122"/>
              <a:ea typeface="微软雅黑" panose="020B0503020204020204" pitchFamily="34" charset="-122"/>
            </a:endParaRPr>
          </a:p>
          <a:p>
            <a:pPr>
              <a:lnSpc>
                <a:spcPct val="150000"/>
              </a:lnSpc>
            </a:pPr>
            <a:r>
              <a:rPr lang="zh-CN" altLang="en-US" sz="1600" kern="0" spc="180">
                <a:solidFill>
                  <a:srgbClr val="333333"/>
                </a:solidFill>
                <a:latin typeface="微软雅黑" panose="020B0503020204020204" pitchFamily="34" charset="-122"/>
                <a:ea typeface="微软雅黑" panose="020B0503020204020204" pitchFamily="34" charset="-122"/>
              </a:rPr>
              <a:t>到此</a:t>
            </a:r>
            <a:r>
              <a:rPr lang="en-US" altLang="zh-CN" sz="1600" kern="0" spc="180">
                <a:solidFill>
                  <a:srgbClr val="333333"/>
                </a:solidFill>
                <a:latin typeface="微软雅黑" panose="020B0503020204020204" pitchFamily="34" charset="-122"/>
                <a:ea typeface="微软雅黑" panose="020B0503020204020204" pitchFamily="34" charset="-122"/>
              </a:rPr>
              <a:t>,</a:t>
            </a:r>
            <a:r>
              <a:rPr lang="zh-CN" altLang="en-US" sz="1600" kern="0" spc="180">
                <a:solidFill>
                  <a:srgbClr val="333333"/>
                </a:solidFill>
                <a:latin typeface="微软雅黑" panose="020B0503020204020204" pitchFamily="34" charset="-122"/>
                <a:ea typeface="微软雅黑" panose="020B0503020204020204" pitchFamily="34" charset="-122"/>
              </a:rPr>
              <a:t>递归函数彻底执行结束。</a:t>
            </a:r>
            <a:endParaRPr lang="en-US" altLang="zh-CN" sz="1600" kern="0" spc="180">
              <a:solidFill>
                <a:srgbClr val="333333"/>
              </a:solidFill>
              <a:latin typeface="微软雅黑" panose="020B0503020204020204" pitchFamily="34" charset="-122"/>
              <a:ea typeface="微软雅黑" panose="020B0503020204020204" pitchFamily="34" charset="-122"/>
            </a:endParaRPr>
          </a:p>
        </p:txBody>
      </p:sp>
      <p:sp>
        <p:nvSpPr>
          <p:cNvPr id="10" name="箭头: 左 9">
            <a:extLst>
              <a:ext uri="{FF2B5EF4-FFF2-40B4-BE49-F238E27FC236}">
                <a16:creationId xmlns:a16="http://schemas.microsoft.com/office/drawing/2014/main" id="{A85BF194-0738-4E80-BC0A-77F4D69B191B}"/>
              </a:ext>
            </a:extLst>
          </p:cNvPr>
          <p:cNvSpPr/>
          <p:nvPr/>
        </p:nvSpPr>
        <p:spPr>
          <a:xfrm>
            <a:off x="3147957" y="4421055"/>
            <a:ext cx="314142" cy="21369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613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arn(inVertic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3" grpId="0"/>
      <p:bldP spid="3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3017</TotalTime>
  <Words>8733</Words>
  <Application>Microsoft Office PowerPoint</Application>
  <PresentationFormat>宽屏</PresentationFormat>
  <Paragraphs>1116</Paragraphs>
  <Slides>113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113</vt:i4>
      </vt:variant>
    </vt:vector>
  </HeadingPairs>
  <TitlesOfParts>
    <vt:vector size="126" baseType="lpstr">
      <vt:lpstr>STSong</vt:lpstr>
      <vt:lpstr>STKaiti</vt:lpstr>
      <vt:lpstr>微软雅黑</vt:lpstr>
      <vt:lpstr>Times New Roman</vt:lpstr>
      <vt:lpstr>arial</vt:lpstr>
      <vt:lpstr>等线 Light</vt:lpstr>
      <vt:lpstr>arial</vt:lpstr>
      <vt:lpstr>Wingdings</vt:lpstr>
      <vt:lpstr>SimSun</vt:lpstr>
      <vt:lpstr>Hack Nerd Font</vt:lpstr>
      <vt:lpstr>等线</vt:lpstr>
      <vt:lpstr>Hack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春波</dc:creator>
  <cp:lastModifiedBy>zhang jiaqing</cp:lastModifiedBy>
  <cp:revision>250</cp:revision>
  <dcterms:created xsi:type="dcterms:W3CDTF">2020-04-17T12:39:00Z</dcterms:created>
  <dcterms:modified xsi:type="dcterms:W3CDTF">2021-11-13T12:36:19Z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KSOTemplateUUID">
    <vt:lpwstr>v1.0_mb_W4V4NV++koR58TxDj8YNJA==</vt:lpwstr>
  </property>
  <property fmtid="{D5CDD505-2E9C-101B-9397-08002B2CF9AE}" pid="4" name="ICV">
    <vt:lpwstr>A1241C5C6CB94EDB94EA1CDED509EA58</vt:lpwstr>
  </property>
</Properties>
</file>